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notesMasterIdLst>
    <p:notesMasterId r:id="rId27"/>
  </p:notesMasterIdLst>
  <p:sldIdLst>
    <p:sldId id="256" r:id="rId6"/>
    <p:sldId id="273" r:id="rId7"/>
    <p:sldId id="316" r:id="rId8"/>
    <p:sldId id="293" r:id="rId9"/>
    <p:sldId id="314" r:id="rId10"/>
    <p:sldId id="295" r:id="rId11"/>
    <p:sldId id="298" r:id="rId12"/>
    <p:sldId id="312" r:id="rId13"/>
    <p:sldId id="301" r:id="rId14"/>
    <p:sldId id="302" r:id="rId15"/>
    <p:sldId id="299" r:id="rId16"/>
    <p:sldId id="309" r:id="rId17"/>
    <p:sldId id="310" r:id="rId18"/>
    <p:sldId id="319" r:id="rId19"/>
    <p:sldId id="313" r:id="rId20"/>
    <p:sldId id="317" r:id="rId21"/>
    <p:sldId id="318" r:id="rId22"/>
    <p:sldId id="320" r:id="rId23"/>
    <p:sldId id="262" r:id="rId24"/>
    <p:sldId id="292" r:id="rId25"/>
    <p:sldId id="2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orfatte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FFD9"/>
    <a:srgbClr val="0F5D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706" autoAdjust="0"/>
  </p:normalViewPr>
  <p:slideViewPr>
    <p:cSldViewPr>
      <p:cViewPr varScale="1">
        <p:scale>
          <a:sx n="72" d="100"/>
          <a:sy n="72" d="100"/>
        </p:scale>
        <p:origin x="272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83879-9DAC-43B0-B591-12FBB6A8B032}" type="datetimeFigureOut">
              <a:rPr lang="en-GB" smtClean="0"/>
              <a:t>29/10/2019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636B2-3C1C-4293-9663-788153193D0C}" type="slidenum">
              <a:rPr lang="en-GB" smtClean="0"/>
              <a:t>‹#›</a:t>
            </a:fld>
            <a:endParaRPr lang="en-GB"/>
          </a:p>
        </p:txBody>
      </p:sp>
    </p:spTree>
    <p:extLst>
      <p:ext uri="{BB962C8B-B14F-4D97-AF65-F5344CB8AC3E}">
        <p14:creationId xmlns:p14="http://schemas.microsoft.com/office/powerpoint/2010/main" val="1389872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rondheimconference.org/outputs-from-interactive-sessions-and-elemen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Yesterday we’ve heard mention of</a:t>
            </a:r>
            <a:r>
              <a:rPr lang="en-US" sz="1200" kern="1200" baseline="0" dirty="0">
                <a:solidFill>
                  <a:schemeClr val="tx1"/>
                </a:solidFill>
                <a:effectLst/>
                <a:latin typeface="+mn-lt"/>
                <a:ea typeface="+mn-ea"/>
                <a:cs typeface="+mn-cs"/>
              </a:rPr>
              <a:t> the Trondheim Conference as a global consultation event which has formed part of the process leading up to the start of the </a:t>
            </a:r>
            <a:r>
              <a:rPr lang="en-US" sz="1200" kern="1200" baseline="0" dirty="0" err="1">
                <a:solidFill>
                  <a:schemeClr val="tx1"/>
                </a:solidFill>
                <a:effectLst/>
                <a:latin typeface="+mn-lt"/>
                <a:ea typeface="+mn-ea"/>
                <a:cs typeface="+mn-cs"/>
              </a:rPr>
              <a:t>OEWG</a:t>
            </a:r>
            <a:r>
              <a:rPr lang="en-US" sz="1200" kern="1200" baseline="0" dirty="0">
                <a:solidFill>
                  <a:schemeClr val="tx1"/>
                </a:solidFill>
                <a:effectLst/>
                <a:latin typeface="+mn-lt"/>
                <a:ea typeface="+mn-ea"/>
                <a:cs typeface="+mn-cs"/>
              </a:rPr>
              <a:t> process.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was indeed the intention behind the ninth Trondheim Conference to contribute to this process, and I’ve been asked to share with you some of the outcomes of the conference with this workshop, with a specific focus on </a:t>
            </a:r>
            <a:r>
              <a:rPr lang="en-CA" sz="1200" kern="1200" dirty="0">
                <a:solidFill>
                  <a:schemeClr val="tx1"/>
                </a:solidFill>
                <a:effectLst/>
                <a:latin typeface="+mn-lt"/>
                <a:ea typeface="+mn-ea"/>
                <a:cs typeface="+mn-cs"/>
              </a:rPr>
              <a:t>what Trondheim participants said on vision, mission, various structural elements of the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All of this is based on the conference report, which can be found on the Trondheim Conference web site, and which is also an information document for this workshop. </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BB636B2-3C1C-4293-9663-788153193D0C}" type="slidenum">
              <a:rPr lang="en-GB" smtClean="0"/>
              <a:t>1</a:t>
            </a:fld>
            <a:endParaRPr lang="en-GB"/>
          </a:p>
        </p:txBody>
      </p:sp>
    </p:spTree>
    <p:extLst>
      <p:ext uri="{BB962C8B-B14F-4D97-AF65-F5344CB8AC3E}">
        <p14:creationId xmlns:p14="http://schemas.microsoft.com/office/powerpoint/2010/main" val="1628519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0"/>
              </a:spcBef>
              <a:spcAft>
                <a:spcPts val="600"/>
              </a:spcAft>
            </a:pPr>
            <a:r>
              <a:rPr lang="en-GB" sz="1200" dirty="0"/>
              <a:t>Participants identified a broad range of possible pathways, showing a multifaceted and interlinked the approach to 2050 </a:t>
            </a:r>
            <a:r>
              <a:rPr lang="en-GB" sz="1200" i="1" dirty="0"/>
              <a:t>(Annex 1 of the report)</a:t>
            </a:r>
          </a:p>
          <a:p>
            <a:pPr>
              <a:spcBef>
                <a:spcPts val="0"/>
              </a:spcBef>
              <a:spcAft>
                <a:spcPts val="600"/>
              </a:spcAft>
            </a:pPr>
            <a:endParaRPr lang="en-GB" sz="1200" dirty="0"/>
          </a:p>
          <a:p>
            <a:pPr>
              <a:spcBef>
                <a:spcPts val="0"/>
              </a:spcBef>
              <a:spcAft>
                <a:spcPts val="600"/>
              </a:spcAft>
            </a:pPr>
            <a:r>
              <a:rPr lang="en-GB" sz="1200" dirty="0"/>
              <a:t>There is a wealth of keywords and ideas</a:t>
            </a:r>
            <a:r>
              <a:rPr lang="en-GB" sz="1200" baseline="0" dirty="0"/>
              <a:t> contained in the report on each of these headings, suggesting that active participation took place among participants from all regions and categories.</a:t>
            </a:r>
            <a:endParaRPr lang="en-GB" sz="1200" dirty="0"/>
          </a:p>
          <a:p>
            <a:pPr>
              <a:spcBef>
                <a:spcPts val="0"/>
              </a:spcBef>
              <a:spcAft>
                <a:spcPts val="600"/>
              </a:spcAft>
            </a:pPr>
            <a:endParaRPr lang="en-GB" sz="1200" dirty="0"/>
          </a:p>
          <a:p>
            <a:pPr>
              <a:spcBef>
                <a:spcPts val="0"/>
              </a:spcBef>
              <a:spcAft>
                <a:spcPts val="600"/>
              </a:spcAft>
            </a:pPr>
            <a:r>
              <a:rPr lang="en-GB" sz="1200" dirty="0"/>
              <a:t>Participants wrote short stories to describe one potential pathway for achieving the 2050 vision </a:t>
            </a:r>
            <a:r>
              <a:rPr lang="en-GB" sz="1200" i="1" dirty="0"/>
              <a:t>(Annex 2 of the report)</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1200" baseline="0" dirty="0">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1200" baseline="0" dirty="0">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1200" baseline="0" dirty="0">
              <a:cs typeface="+mn-cs"/>
            </a:endParaRPr>
          </a:p>
        </p:txBody>
      </p:sp>
      <p:sp>
        <p:nvSpPr>
          <p:cNvPr id="4" name="Marcador de número de diapositiva 3"/>
          <p:cNvSpPr>
            <a:spLocks noGrp="1"/>
          </p:cNvSpPr>
          <p:nvPr>
            <p:ph type="sldNum" sz="quarter" idx="10"/>
          </p:nvPr>
        </p:nvSpPr>
        <p:spPr/>
        <p:txBody>
          <a:bodyPr/>
          <a:lstStyle/>
          <a:p>
            <a:fld id="{CBB636B2-3C1C-4293-9663-788153193D0C}" type="slidenum">
              <a:rPr lang="en-GB" smtClean="0"/>
              <a:t>10</a:t>
            </a:fld>
            <a:endParaRPr lang="en-GB"/>
          </a:p>
        </p:txBody>
      </p:sp>
    </p:spTree>
    <p:extLst>
      <p:ext uri="{BB962C8B-B14F-4D97-AF65-F5344CB8AC3E}">
        <p14:creationId xmlns:p14="http://schemas.microsoft.com/office/powerpoint/2010/main" val="2673804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dirty="0"/>
              <a:t>The third interactive session focused on what needs to be included in the post-2020 global biodiversity framework to deliver the 2050 Vision</a:t>
            </a:r>
          </a:p>
          <a:p>
            <a:pPr>
              <a:spcAft>
                <a:spcPts val="600"/>
              </a:spcAft>
            </a:pPr>
            <a:r>
              <a:rPr lang="en-GB" sz="1200" dirty="0"/>
              <a:t>Participants considered in more detail a range of elements that could be included in the post-2020 framework</a:t>
            </a:r>
          </a:p>
          <a:p>
            <a:pPr>
              <a:spcAft>
                <a:spcPts val="600"/>
              </a:spcAft>
            </a:pPr>
            <a:r>
              <a:rPr lang="en-GB" sz="1200" dirty="0"/>
              <a:t>Outcomes of the discussions can all be found in </a:t>
            </a:r>
            <a:r>
              <a:rPr lang="en-GB" sz="1200" i="1" dirty="0"/>
              <a:t>Annex 5 of the report. </a:t>
            </a:r>
          </a:p>
          <a:p>
            <a:pPr>
              <a:spcAft>
                <a:spcPts val="600"/>
              </a:spcAft>
            </a:pPr>
            <a:endParaRPr lang="en-GB" sz="1200" i="1" dirty="0"/>
          </a:p>
          <a:p>
            <a:pPr>
              <a:spcAft>
                <a:spcPts val="600"/>
              </a:spcAft>
            </a:pPr>
            <a:r>
              <a:rPr lang="en-GB" sz="1200" i="0" dirty="0"/>
              <a:t>I will present some highlights here, that I think are of particular relevance to this meeting.</a:t>
            </a:r>
          </a:p>
        </p:txBody>
      </p:sp>
      <p:sp>
        <p:nvSpPr>
          <p:cNvPr id="4" name="Slide Number Placeholder 3"/>
          <p:cNvSpPr>
            <a:spLocks noGrp="1"/>
          </p:cNvSpPr>
          <p:nvPr>
            <p:ph type="sldNum" sz="quarter" idx="10"/>
          </p:nvPr>
        </p:nvSpPr>
        <p:spPr/>
        <p:txBody>
          <a:bodyPr/>
          <a:lstStyle/>
          <a:p>
            <a:fld id="{CBB636B2-3C1C-4293-9663-788153193D0C}" type="slidenum">
              <a:rPr lang="en-GB" smtClean="0"/>
              <a:t>11</a:t>
            </a:fld>
            <a:endParaRPr lang="en-GB"/>
          </a:p>
        </p:txBody>
      </p:sp>
    </p:spTree>
    <p:extLst>
      <p:ext uri="{BB962C8B-B14F-4D97-AF65-F5344CB8AC3E}">
        <p14:creationId xmlns:p14="http://schemas.microsoft.com/office/powerpoint/2010/main" val="114238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found comprehensively</a:t>
            </a:r>
            <a:r>
              <a:rPr lang="en-GB" baseline="0" dirty="0"/>
              <a:t> documented in the report. Even more material is available on our website. </a:t>
            </a:r>
          </a:p>
          <a:p>
            <a:r>
              <a:rPr lang="en-GB" baseline="0" dirty="0"/>
              <a:t>The ideas and suggestions presented here are taken from the input received by different participants and participant groups in the interactive sessions of the conference. I present them as documentation of the creation and exchange of ideas in the conference. They have been selected as salient examples, of course with no particular recommendation in mind.</a:t>
            </a:r>
            <a:endParaRPr lang="en-GB" dirty="0"/>
          </a:p>
        </p:txBody>
      </p:sp>
      <p:sp>
        <p:nvSpPr>
          <p:cNvPr id="4" name="Slide Number Placeholder 3"/>
          <p:cNvSpPr>
            <a:spLocks noGrp="1"/>
          </p:cNvSpPr>
          <p:nvPr>
            <p:ph type="sldNum" sz="quarter" idx="10"/>
          </p:nvPr>
        </p:nvSpPr>
        <p:spPr/>
        <p:txBody>
          <a:bodyPr/>
          <a:lstStyle/>
          <a:p>
            <a:fld id="{CBB636B2-3C1C-4293-9663-788153193D0C}" type="slidenum">
              <a:rPr lang="en-GB" smtClean="0"/>
              <a:t>12</a:t>
            </a:fld>
            <a:endParaRPr lang="en-GB"/>
          </a:p>
        </p:txBody>
      </p:sp>
    </p:spTree>
    <p:extLst>
      <p:ext uri="{BB962C8B-B14F-4D97-AF65-F5344CB8AC3E}">
        <p14:creationId xmlns:p14="http://schemas.microsoft.com/office/powerpoint/2010/main" val="124549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first part of annex 5 in report.</a:t>
            </a:r>
          </a:p>
          <a:p>
            <a:endParaRPr lang="en-GB" dirty="0"/>
          </a:p>
          <a:p>
            <a:pPr marL="228600" indent="-228600">
              <a:buAutoNum type="arabicPeriod"/>
            </a:pPr>
            <a:r>
              <a:rPr lang="en-GB" dirty="0"/>
              <a:t>Involve Being able to speak to people. Taking off our academic heads. </a:t>
            </a:r>
          </a:p>
          <a:p>
            <a:pPr marL="228600" indent="-228600">
              <a:buAutoNum type="arabicPeriod"/>
            </a:pPr>
            <a:endParaRPr lang="en-GB" dirty="0"/>
          </a:p>
          <a:p>
            <a:pPr marL="228600" indent="-228600">
              <a:buAutoNum type="arabicPeriod"/>
            </a:pPr>
            <a:r>
              <a:rPr lang="en-GB" dirty="0"/>
              <a:t>One</a:t>
            </a:r>
            <a:r>
              <a:rPr lang="en-GB" baseline="0" dirty="0"/>
              <a:t> of the requirements of achieving the 2050 Vision. Asking the question: Who should we be? Nature and culture are seen as part of an integrated concept of life.</a:t>
            </a:r>
          </a:p>
          <a:p>
            <a:pPr marL="228600" indent="-228600">
              <a:buAutoNum type="arabicPeriod"/>
            </a:pPr>
            <a:endParaRPr lang="en-GB" baseline="0" dirty="0"/>
          </a:p>
          <a:p>
            <a:pPr marL="228600" indent="-228600">
              <a:buAutoNum type="arabicPeriod"/>
            </a:pPr>
            <a:r>
              <a:rPr lang="en-GB" baseline="0" dirty="0"/>
              <a:t>Which settings can we provide for stakeholder interaction?</a:t>
            </a:r>
          </a:p>
          <a:p>
            <a:pPr marL="228600" indent="-228600">
              <a:buAutoNum type="arabicPeriod"/>
            </a:pPr>
            <a:endParaRPr lang="en-GB" baseline="0" dirty="0"/>
          </a:p>
          <a:p>
            <a:pPr marL="228600" indent="-228600">
              <a:buAutoNum type="arabicPeriod"/>
            </a:pPr>
            <a:r>
              <a:rPr lang="en-GB" baseline="0" dirty="0"/>
              <a:t>We need a language through which people can understand nature and its values as part of a connected whole with humans.</a:t>
            </a:r>
          </a:p>
          <a:p>
            <a:pPr marL="228600" indent="-228600">
              <a:buAutoNum type="arabicPeriod"/>
            </a:pPr>
            <a:endParaRPr lang="en-GB" baseline="0" dirty="0"/>
          </a:p>
          <a:p>
            <a:pPr marL="228600" indent="-228600">
              <a:buAutoNum type="arabicPeriod"/>
            </a:pPr>
            <a:r>
              <a:rPr lang="en-GB" dirty="0"/>
              <a:t>2050</a:t>
            </a:r>
            <a:r>
              <a:rPr lang="en-GB" baseline="0" dirty="0"/>
              <a:t> vision should not be set in stone, but needs to be flexible to remain relevant throughout the period leading up to 2050.</a:t>
            </a:r>
            <a:endParaRPr lang="en-GB" dirty="0"/>
          </a:p>
        </p:txBody>
      </p:sp>
      <p:sp>
        <p:nvSpPr>
          <p:cNvPr id="4" name="Slide Number Placeholder 3"/>
          <p:cNvSpPr>
            <a:spLocks noGrp="1"/>
          </p:cNvSpPr>
          <p:nvPr>
            <p:ph type="sldNum" sz="quarter" idx="10"/>
          </p:nvPr>
        </p:nvSpPr>
        <p:spPr/>
        <p:txBody>
          <a:bodyPr/>
          <a:lstStyle/>
          <a:p>
            <a:fld id="{CBB636B2-3C1C-4293-9663-788153193D0C}" type="slidenum">
              <a:rPr lang="en-GB" smtClean="0"/>
              <a:t>13</a:t>
            </a:fld>
            <a:endParaRPr lang="en-GB"/>
          </a:p>
        </p:txBody>
      </p:sp>
    </p:spTree>
    <p:extLst>
      <p:ext uri="{BB962C8B-B14F-4D97-AF65-F5344CB8AC3E}">
        <p14:creationId xmlns:p14="http://schemas.microsoft.com/office/powerpoint/2010/main" val="177753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some concrete suggestions of milestones for a gradual achievement of the 2050 vision.</a:t>
            </a:r>
            <a:endParaRPr lang="en-GB" dirty="0"/>
          </a:p>
        </p:txBody>
      </p:sp>
      <p:sp>
        <p:nvSpPr>
          <p:cNvPr id="4" name="Slide Number Placeholder 3"/>
          <p:cNvSpPr>
            <a:spLocks noGrp="1"/>
          </p:cNvSpPr>
          <p:nvPr>
            <p:ph type="sldNum" sz="quarter" idx="10"/>
          </p:nvPr>
        </p:nvSpPr>
        <p:spPr/>
        <p:txBody>
          <a:bodyPr/>
          <a:lstStyle/>
          <a:p>
            <a:fld id="{CBB636B2-3C1C-4293-9663-788153193D0C}" type="slidenum">
              <a:rPr lang="en-GB" smtClean="0"/>
              <a:t>14</a:t>
            </a:fld>
            <a:endParaRPr lang="en-GB"/>
          </a:p>
        </p:txBody>
      </p:sp>
    </p:spTree>
    <p:extLst>
      <p:ext uri="{BB962C8B-B14F-4D97-AF65-F5344CB8AC3E}">
        <p14:creationId xmlns:p14="http://schemas.microsoft.com/office/powerpoint/2010/main" val="212316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the first of three suggested structures that I have included here.</a:t>
            </a:r>
            <a:endParaRPr lang="en-GB" dirty="0"/>
          </a:p>
        </p:txBody>
      </p:sp>
      <p:sp>
        <p:nvSpPr>
          <p:cNvPr id="4" name="Slide Number Placeholder 3"/>
          <p:cNvSpPr>
            <a:spLocks noGrp="1"/>
          </p:cNvSpPr>
          <p:nvPr>
            <p:ph type="sldNum" sz="quarter" idx="10"/>
          </p:nvPr>
        </p:nvSpPr>
        <p:spPr/>
        <p:txBody>
          <a:bodyPr/>
          <a:lstStyle/>
          <a:p>
            <a:fld id="{CBB636B2-3C1C-4293-9663-788153193D0C}" type="slidenum">
              <a:rPr lang="en-GB" smtClean="0"/>
              <a:t>15</a:t>
            </a:fld>
            <a:endParaRPr lang="en-GB"/>
          </a:p>
        </p:txBody>
      </p:sp>
    </p:spTree>
    <p:extLst>
      <p:ext uri="{BB962C8B-B14F-4D97-AF65-F5344CB8AC3E}">
        <p14:creationId xmlns:p14="http://schemas.microsoft.com/office/powerpoint/2010/main" val="1337849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from 2050 vision, with milestones to be achieved by 2040 and 2030 (by 2030 stop the net loss of biodiversity and ecosystem services and by 2050 restore biodiversity and ecosystem services).</a:t>
            </a:r>
          </a:p>
          <a:p>
            <a:endParaRPr lang="en-US" dirty="0"/>
          </a:p>
          <a:p>
            <a:r>
              <a:rPr lang="en-US" dirty="0"/>
              <a:t>Each pillar with targets which can be organized/prioritized based on country specific conditions. Subset of these targets will be selected for communication as prioritized by country.</a:t>
            </a:r>
          </a:p>
        </p:txBody>
      </p:sp>
      <p:sp>
        <p:nvSpPr>
          <p:cNvPr id="4" name="Plassholder for lysbildenummer 3"/>
          <p:cNvSpPr>
            <a:spLocks noGrp="1"/>
          </p:cNvSpPr>
          <p:nvPr>
            <p:ph type="sldNum" sz="quarter" idx="5"/>
          </p:nvPr>
        </p:nvSpPr>
        <p:spPr/>
        <p:txBody>
          <a:bodyPr/>
          <a:lstStyle/>
          <a:p>
            <a:fld id="{CBB636B2-3C1C-4293-9663-788153193D0C}" type="slidenum">
              <a:rPr lang="en-GB" smtClean="0"/>
              <a:t>16</a:t>
            </a:fld>
            <a:endParaRPr lang="en-GB"/>
          </a:p>
        </p:txBody>
      </p:sp>
    </p:spTree>
    <p:extLst>
      <p:ext uri="{BB962C8B-B14F-4D97-AF65-F5344CB8AC3E}">
        <p14:creationId xmlns:p14="http://schemas.microsoft.com/office/powerpoint/2010/main" val="170432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The </a:t>
            </a:r>
            <a:r>
              <a:rPr lang="nb-NO" dirty="0" err="1"/>
              <a:t>third</a:t>
            </a:r>
            <a:r>
              <a:rPr lang="nb-NO" dirty="0"/>
              <a:t> </a:t>
            </a:r>
            <a:r>
              <a:rPr lang="nb-NO" dirty="0" err="1"/>
              <a:t>example</a:t>
            </a:r>
            <a:r>
              <a:rPr lang="nb-NO" dirty="0"/>
              <a:t>.</a:t>
            </a:r>
          </a:p>
        </p:txBody>
      </p:sp>
      <p:sp>
        <p:nvSpPr>
          <p:cNvPr id="4" name="Plassholder for lysbildenummer 3"/>
          <p:cNvSpPr>
            <a:spLocks noGrp="1"/>
          </p:cNvSpPr>
          <p:nvPr>
            <p:ph type="sldNum" sz="quarter" idx="10"/>
          </p:nvPr>
        </p:nvSpPr>
        <p:spPr/>
        <p:txBody>
          <a:bodyPr/>
          <a:lstStyle/>
          <a:p>
            <a:fld id="{CBB636B2-3C1C-4293-9663-788153193D0C}" type="slidenum">
              <a:rPr lang="en-GB" smtClean="0"/>
              <a:t>17</a:t>
            </a:fld>
            <a:endParaRPr lang="en-GB"/>
          </a:p>
        </p:txBody>
      </p:sp>
    </p:spTree>
    <p:extLst>
      <p:ext uri="{BB962C8B-B14F-4D97-AF65-F5344CB8AC3E}">
        <p14:creationId xmlns:p14="http://schemas.microsoft.com/office/powerpoint/2010/main" val="2691489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Targets and goals </a:t>
            </a:r>
            <a:r>
              <a:rPr lang="nb-NO" dirty="0" err="1"/>
              <a:t>are</a:t>
            </a:r>
            <a:r>
              <a:rPr lang="nb-NO" dirty="0"/>
              <a:t> </a:t>
            </a:r>
            <a:r>
              <a:rPr lang="nb-NO" dirty="0" err="1"/>
              <a:t>one</a:t>
            </a:r>
            <a:r>
              <a:rPr lang="nb-NO" dirty="0"/>
              <a:t> </a:t>
            </a:r>
            <a:r>
              <a:rPr lang="nb-NO" dirty="0" err="1"/>
              <a:t>aspect</a:t>
            </a:r>
            <a:r>
              <a:rPr lang="nb-NO" dirty="0"/>
              <a:t>, </a:t>
            </a:r>
            <a:r>
              <a:rPr lang="nb-NO" dirty="0" err="1"/>
              <a:t>communication</a:t>
            </a:r>
            <a:r>
              <a:rPr lang="nb-NO" baseline="0" dirty="0"/>
              <a:t> and </a:t>
            </a:r>
            <a:r>
              <a:rPr lang="nb-NO" baseline="0" dirty="0" err="1"/>
              <a:t>communicability</a:t>
            </a:r>
            <a:r>
              <a:rPr lang="nb-NO" baseline="0" dirty="0"/>
              <a:t> is </a:t>
            </a:r>
            <a:r>
              <a:rPr lang="nb-NO" baseline="0" dirty="0" err="1"/>
              <a:t>about</a:t>
            </a:r>
            <a:r>
              <a:rPr lang="nb-NO" baseline="0" dirty="0"/>
              <a:t> </a:t>
            </a:r>
            <a:r>
              <a:rPr lang="nb-NO" baseline="0" dirty="0" err="1"/>
              <a:t>the</a:t>
            </a:r>
            <a:r>
              <a:rPr lang="nb-NO" baseline="0" dirty="0"/>
              <a:t> </a:t>
            </a:r>
            <a:r>
              <a:rPr lang="nb-NO" baseline="0" dirty="0" err="1"/>
              <a:t>whole</a:t>
            </a:r>
            <a:r>
              <a:rPr lang="nb-NO" baseline="0" dirty="0"/>
              <a:t> </a:t>
            </a:r>
            <a:r>
              <a:rPr lang="nb-NO" baseline="0" dirty="0" err="1"/>
              <a:t>scope</a:t>
            </a:r>
            <a:r>
              <a:rPr lang="nb-NO" baseline="0" dirty="0"/>
              <a:t>.</a:t>
            </a:r>
          </a:p>
          <a:p>
            <a:endParaRPr lang="nb-NO" baseline="0" dirty="0"/>
          </a:p>
          <a:p>
            <a:r>
              <a:rPr lang="nb-NO" dirty="0"/>
              <a:t>The Communicators </a:t>
            </a:r>
            <a:r>
              <a:rPr lang="nb-NO" dirty="0" err="1"/>
              <a:t>will</a:t>
            </a:r>
            <a:r>
              <a:rPr lang="nb-NO" dirty="0"/>
              <a:t> </a:t>
            </a:r>
            <a:r>
              <a:rPr lang="nb-NO" dirty="0" err="1"/>
              <a:t>pick</a:t>
            </a:r>
            <a:r>
              <a:rPr lang="nb-NO" dirty="0"/>
              <a:t> </a:t>
            </a:r>
            <a:r>
              <a:rPr lang="nb-NO" dirty="0" err="1"/>
              <a:t>whatever</a:t>
            </a:r>
            <a:r>
              <a:rPr lang="nb-NO" dirty="0"/>
              <a:t> </a:t>
            </a:r>
            <a:r>
              <a:rPr lang="nb-NO" dirty="0" err="1"/>
              <a:t>they</a:t>
            </a:r>
            <a:r>
              <a:rPr lang="nb-NO" dirty="0"/>
              <a:t> </a:t>
            </a:r>
            <a:r>
              <a:rPr lang="nb-NO" dirty="0" err="1"/>
              <a:t>want</a:t>
            </a:r>
            <a:r>
              <a:rPr lang="nb-NO" dirty="0"/>
              <a:t> to </a:t>
            </a:r>
            <a:r>
              <a:rPr lang="nb-NO" dirty="0" err="1"/>
              <a:t>communicate</a:t>
            </a:r>
            <a:r>
              <a:rPr lang="nb-NO" dirty="0"/>
              <a:t> </a:t>
            </a:r>
            <a:r>
              <a:rPr lang="nb-NO" dirty="0" err="1"/>
              <a:t>about</a:t>
            </a:r>
            <a:r>
              <a:rPr lang="nb-NO" dirty="0"/>
              <a:t>. How </a:t>
            </a:r>
            <a:r>
              <a:rPr lang="nb-NO" dirty="0" err="1"/>
              <a:t>the</a:t>
            </a:r>
            <a:r>
              <a:rPr lang="nb-NO" dirty="0"/>
              <a:t> </a:t>
            </a:r>
            <a:r>
              <a:rPr lang="nb-NO" dirty="0" err="1"/>
              <a:t>IPBES</a:t>
            </a:r>
            <a:r>
              <a:rPr lang="nb-NO" dirty="0"/>
              <a:t> </a:t>
            </a:r>
            <a:r>
              <a:rPr lang="nb-NO" dirty="0" err="1"/>
              <a:t>assessment</a:t>
            </a:r>
            <a:r>
              <a:rPr lang="nb-NO" baseline="0" dirty="0"/>
              <a:t> </a:t>
            </a:r>
            <a:r>
              <a:rPr lang="nb-NO" baseline="0" dirty="0" err="1"/>
              <a:t>got</a:t>
            </a:r>
            <a:r>
              <a:rPr lang="nb-NO" baseline="0" dirty="0"/>
              <a:t> </a:t>
            </a:r>
            <a:r>
              <a:rPr lang="nb-NO" baseline="0" dirty="0" err="1"/>
              <a:t>represented</a:t>
            </a:r>
            <a:r>
              <a:rPr lang="nb-NO" baseline="0" dirty="0"/>
              <a:t> in </a:t>
            </a:r>
            <a:r>
              <a:rPr lang="nb-NO" baseline="0" dirty="0" err="1"/>
              <a:t>the</a:t>
            </a:r>
            <a:r>
              <a:rPr lang="nb-NO" baseline="0" dirty="0"/>
              <a:t> media, </a:t>
            </a:r>
            <a:r>
              <a:rPr lang="nb-NO" baseline="0" dirty="0" err="1"/>
              <a:t>with</a:t>
            </a:r>
            <a:r>
              <a:rPr lang="nb-NO" baseline="0" dirty="0"/>
              <a:t> </a:t>
            </a:r>
            <a:r>
              <a:rPr lang="nb-NO" baseline="0" dirty="0" err="1"/>
              <a:t>the</a:t>
            </a:r>
            <a:r>
              <a:rPr lang="nb-NO" baseline="0" dirty="0"/>
              <a:t> 1 million species </a:t>
            </a:r>
            <a:r>
              <a:rPr lang="nb-NO" baseline="0" dirty="0" err="1"/>
              <a:t>threatened</a:t>
            </a:r>
            <a:r>
              <a:rPr lang="nb-NO" baseline="0" dirty="0"/>
              <a:t> </a:t>
            </a:r>
            <a:r>
              <a:rPr lang="nb-NO" baseline="0" dirty="0" err="1"/>
              <a:t>with</a:t>
            </a:r>
            <a:r>
              <a:rPr lang="nb-NO" baseline="0" dirty="0"/>
              <a:t> </a:t>
            </a:r>
            <a:r>
              <a:rPr lang="nb-NO" baseline="0" dirty="0" err="1"/>
              <a:t>extinction</a:t>
            </a:r>
            <a:r>
              <a:rPr lang="nb-NO" baseline="0" dirty="0"/>
              <a:t> </a:t>
            </a:r>
            <a:r>
              <a:rPr lang="nb-NO" baseline="0" dirty="0" err="1"/>
              <a:t>figure</a:t>
            </a:r>
            <a:r>
              <a:rPr lang="nb-NO" baseline="0" dirty="0"/>
              <a:t>, and </a:t>
            </a:r>
            <a:r>
              <a:rPr lang="nb-NO" baseline="0" dirty="0" err="1"/>
              <a:t>also</a:t>
            </a:r>
            <a:r>
              <a:rPr lang="nb-NO" baseline="0" dirty="0"/>
              <a:t> </a:t>
            </a:r>
            <a:r>
              <a:rPr lang="nb-NO" baseline="0" dirty="0" err="1"/>
              <a:t>how</a:t>
            </a:r>
            <a:r>
              <a:rPr lang="nb-NO" baseline="0" dirty="0"/>
              <a:t> </a:t>
            </a:r>
            <a:r>
              <a:rPr lang="nb-NO" baseline="0" dirty="0" err="1"/>
              <a:t>the</a:t>
            </a:r>
            <a:r>
              <a:rPr lang="nb-NO" baseline="0" dirty="0"/>
              <a:t> Paris </a:t>
            </a:r>
            <a:r>
              <a:rPr lang="nb-NO" baseline="0" dirty="0" err="1"/>
              <a:t>agreement</a:t>
            </a:r>
            <a:r>
              <a:rPr lang="nb-NO" baseline="0" dirty="0"/>
              <a:t> is </a:t>
            </a:r>
            <a:r>
              <a:rPr lang="nb-NO" baseline="0" dirty="0" err="1"/>
              <a:t>presented</a:t>
            </a:r>
            <a:r>
              <a:rPr lang="nb-NO" baseline="0" dirty="0"/>
              <a:t> by </a:t>
            </a:r>
            <a:r>
              <a:rPr lang="nb-NO" baseline="0" dirty="0" err="1"/>
              <a:t>the</a:t>
            </a:r>
            <a:r>
              <a:rPr lang="nb-NO" baseline="0" dirty="0"/>
              <a:t> 1.5 </a:t>
            </a:r>
            <a:r>
              <a:rPr lang="nb-NO" baseline="0" dirty="0" err="1"/>
              <a:t>degrees</a:t>
            </a:r>
            <a:r>
              <a:rPr lang="nb-NO" baseline="0" dirty="0"/>
              <a:t> goal – </a:t>
            </a:r>
            <a:r>
              <a:rPr lang="nb-NO" baseline="0" dirty="0" err="1"/>
              <a:t>even</a:t>
            </a:r>
            <a:r>
              <a:rPr lang="nb-NO" baseline="0" dirty="0"/>
              <a:t> </a:t>
            </a:r>
            <a:r>
              <a:rPr lang="nb-NO" baseline="0" dirty="0" err="1"/>
              <a:t>though</a:t>
            </a:r>
            <a:r>
              <a:rPr lang="nb-NO" baseline="0" dirty="0"/>
              <a:t> </a:t>
            </a:r>
            <a:r>
              <a:rPr lang="nb-NO" baseline="0" dirty="0" err="1"/>
              <a:t>that</a:t>
            </a:r>
            <a:r>
              <a:rPr lang="nb-NO" baseline="0" dirty="0"/>
              <a:t> goal is a bit more </a:t>
            </a:r>
            <a:r>
              <a:rPr lang="nb-NO" baseline="0" dirty="0" err="1"/>
              <a:t>complex</a:t>
            </a:r>
            <a:r>
              <a:rPr lang="nb-NO" baseline="0" dirty="0"/>
              <a:t> </a:t>
            </a:r>
            <a:r>
              <a:rPr lang="nb-NO" baseline="0" dirty="0" err="1"/>
              <a:t>than</a:t>
            </a:r>
            <a:r>
              <a:rPr lang="nb-NO" baseline="0" dirty="0"/>
              <a:t> </a:t>
            </a:r>
            <a:r>
              <a:rPr lang="nb-NO" baseline="0" dirty="0" err="1"/>
              <a:t>that</a:t>
            </a:r>
            <a:r>
              <a:rPr lang="nb-NO" baseline="0" dirty="0"/>
              <a:t> and </a:t>
            </a:r>
            <a:r>
              <a:rPr lang="nb-NO" baseline="0" dirty="0" err="1"/>
              <a:t>there</a:t>
            </a:r>
            <a:r>
              <a:rPr lang="nb-NO" baseline="0" dirty="0"/>
              <a:t> </a:t>
            </a:r>
            <a:r>
              <a:rPr lang="nb-NO" baseline="0" dirty="0" err="1"/>
              <a:t>are</a:t>
            </a:r>
            <a:r>
              <a:rPr lang="nb-NO" baseline="0" dirty="0"/>
              <a:t> </a:t>
            </a:r>
            <a:r>
              <a:rPr lang="nb-NO" baseline="0" dirty="0" err="1"/>
              <a:t>two</a:t>
            </a:r>
            <a:r>
              <a:rPr lang="nb-NO" baseline="0" dirty="0"/>
              <a:t> </a:t>
            </a:r>
            <a:r>
              <a:rPr lang="nb-NO" baseline="0" dirty="0" err="1"/>
              <a:t>other</a:t>
            </a:r>
            <a:r>
              <a:rPr lang="nb-NO" baseline="0" dirty="0"/>
              <a:t> goals </a:t>
            </a:r>
            <a:r>
              <a:rPr lang="nb-NO" baseline="0" dirty="0" err="1"/>
              <a:t>alongside</a:t>
            </a:r>
            <a:r>
              <a:rPr lang="nb-NO" baseline="0" dirty="0"/>
              <a:t>.</a:t>
            </a:r>
          </a:p>
          <a:p>
            <a:endParaRPr lang="nb-NO" dirty="0"/>
          </a:p>
          <a:p>
            <a:r>
              <a:rPr lang="en-US" dirty="0"/>
              <a:t>(a) Holding the increase in the global average temperature to well below 2°C above pre-industrial levels and to pursue efforts to limit the temperature increase to 1.5°C above pre-industrial levels, recognizing that this would significantly reduce the risks and impacts of climate change; </a:t>
            </a:r>
          </a:p>
          <a:p>
            <a:r>
              <a:rPr lang="en-US" dirty="0"/>
              <a:t>(b) Increasing the ability to adapt to the adverse impacts of climate change and foster climate resilience and low greenhouse gas emissions development, in a manner that does not threaten food production; </a:t>
            </a:r>
          </a:p>
          <a:p>
            <a:r>
              <a:rPr lang="en-US" dirty="0"/>
              <a:t>(c) Making finance flows consistent with a pathway towards low greenhouse gas emissions and climate-resilient development. </a:t>
            </a:r>
          </a:p>
          <a:p>
            <a:endParaRPr lang="nb-NO" dirty="0"/>
          </a:p>
        </p:txBody>
      </p:sp>
      <p:sp>
        <p:nvSpPr>
          <p:cNvPr id="4" name="Plassholder for lysbildenummer 3"/>
          <p:cNvSpPr>
            <a:spLocks noGrp="1"/>
          </p:cNvSpPr>
          <p:nvPr>
            <p:ph type="sldNum" sz="quarter" idx="10"/>
          </p:nvPr>
        </p:nvSpPr>
        <p:spPr/>
        <p:txBody>
          <a:bodyPr/>
          <a:lstStyle/>
          <a:p>
            <a:fld id="{CBB636B2-3C1C-4293-9663-788153193D0C}" type="slidenum">
              <a:rPr lang="en-GB" smtClean="0"/>
              <a:t>18</a:t>
            </a:fld>
            <a:endParaRPr lang="en-GB"/>
          </a:p>
        </p:txBody>
      </p:sp>
    </p:spTree>
    <p:extLst>
      <p:ext uri="{BB962C8B-B14F-4D97-AF65-F5344CB8AC3E}">
        <p14:creationId xmlns:p14="http://schemas.microsoft.com/office/powerpoint/2010/main" val="1521343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cs typeface="Calibri"/>
              </a:rPr>
              <a:t>Conference outcomes are set out in the report of the co-chairs, </a:t>
            </a:r>
            <a:r>
              <a:rPr lang="nn-NO" sz="1200" dirty="0">
                <a:cs typeface="Calibri"/>
              </a:rPr>
              <a:t>Dr. Nina Vik and Mr. Finn Katerås, </a:t>
            </a:r>
            <a:r>
              <a:rPr lang="nn-NO" sz="1200" dirty="0" err="1">
                <a:cs typeface="Calibri"/>
              </a:rPr>
              <a:t>who</a:t>
            </a:r>
            <a:r>
              <a:rPr lang="nn-NO" sz="1200" dirty="0">
                <a:cs typeface="Calibri"/>
              </a:rPr>
              <a:t> are </a:t>
            </a:r>
            <a:r>
              <a:rPr lang="nn-NO" sz="1200" dirty="0" err="1">
                <a:cs typeface="Calibri"/>
              </a:rPr>
              <a:t>both</a:t>
            </a:r>
            <a:r>
              <a:rPr lang="nn-NO" sz="1200" dirty="0">
                <a:cs typeface="Calibri"/>
              </a:rPr>
              <a:t> my </a:t>
            </a:r>
            <a:r>
              <a:rPr lang="nn-NO" sz="1200" dirty="0" err="1">
                <a:cs typeface="Calibri"/>
              </a:rPr>
              <a:t>colleagues</a:t>
            </a:r>
            <a:r>
              <a:rPr lang="nn-NO" sz="1200" dirty="0">
                <a:cs typeface="Calibri"/>
              </a:rPr>
              <a:t> in </a:t>
            </a:r>
            <a:r>
              <a:rPr lang="nn-NO" sz="1200" dirty="0" err="1">
                <a:cs typeface="Calibri"/>
              </a:rPr>
              <a:t>the</a:t>
            </a:r>
            <a:r>
              <a:rPr lang="nn-NO" sz="1200" dirty="0">
                <a:cs typeface="Calibri"/>
              </a:rPr>
              <a:t> Norwegian Environment </a:t>
            </a:r>
            <a:r>
              <a:rPr lang="nn-NO" sz="1200" dirty="0" err="1">
                <a:cs typeface="Calibri"/>
              </a:rPr>
              <a:t>Agency</a:t>
            </a:r>
            <a:r>
              <a:rPr lang="nn-NO" sz="1200" dirty="0">
                <a:cs typeface="Calibri"/>
              </a:rPr>
              <a: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nn-NO" sz="1200" dirty="0">
                <a:cs typeface="Calibri"/>
              </a:rPr>
              <a:t>In </a:t>
            </a:r>
            <a:r>
              <a:rPr lang="nn-NO" sz="1200" dirty="0" err="1">
                <a:cs typeface="Calibri"/>
              </a:rPr>
              <a:t>co-operation</a:t>
            </a:r>
            <a:r>
              <a:rPr lang="nn-NO" sz="1200" dirty="0">
                <a:cs typeface="Calibri"/>
              </a:rPr>
              <a:t> </a:t>
            </a:r>
            <a:r>
              <a:rPr lang="nn-NO" sz="1200" dirty="0" err="1">
                <a:cs typeface="Calibri"/>
              </a:rPr>
              <a:t>with</a:t>
            </a:r>
            <a:r>
              <a:rPr lang="nn-NO" sz="1200" dirty="0">
                <a:cs typeface="Calibri"/>
              </a:rPr>
              <a:t> </a:t>
            </a:r>
            <a:r>
              <a:rPr lang="nn-NO" sz="1200" dirty="0" err="1">
                <a:cs typeface="Calibri"/>
              </a:rPr>
              <a:t>the</a:t>
            </a:r>
            <a:r>
              <a:rPr lang="nn-NO" sz="1200" dirty="0">
                <a:cs typeface="Calibri"/>
              </a:rPr>
              <a:t> </a:t>
            </a:r>
            <a:r>
              <a:rPr lang="nn-NO" sz="1200" dirty="0" err="1">
                <a:cs typeface="Calibri"/>
              </a:rPr>
              <a:t>co-chairs</a:t>
            </a:r>
            <a:r>
              <a:rPr lang="nn-NO" sz="1200" dirty="0">
                <a:cs typeface="Calibri"/>
              </a:rPr>
              <a:t> I </a:t>
            </a:r>
            <a:r>
              <a:rPr lang="nn-NO" sz="1200" dirty="0" err="1">
                <a:cs typeface="Calibri"/>
              </a:rPr>
              <a:t>have</a:t>
            </a:r>
            <a:r>
              <a:rPr lang="nn-NO" sz="1200" dirty="0">
                <a:cs typeface="Calibri"/>
              </a:rPr>
              <a:t> </a:t>
            </a:r>
            <a:r>
              <a:rPr lang="nn-NO" sz="1200" dirty="0" err="1">
                <a:cs typeface="Calibri"/>
              </a:rPr>
              <a:t>presented</a:t>
            </a:r>
            <a:r>
              <a:rPr lang="nn-NO" sz="1200" dirty="0">
                <a:cs typeface="Calibri"/>
              </a:rPr>
              <a:t> </a:t>
            </a:r>
            <a:r>
              <a:rPr lang="nn-NO" sz="1200" dirty="0" err="1">
                <a:cs typeface="Calibri"/>
              </a:rPr>
              <a:t>what</a:t>
            </a:r>
            <a:r>
              <a:rPr lang="nn-NO" sz="1200" dirty="0">
                <a:cs typeface="Calibri"/>
              </a:rPr>
              <a:t> </a:t>
            </a:r>
            <a:r>
              <a:rPr lang="nn-NO" sz="1200" dirty="0" err="1">
                <a:cs typeface="Calibri"/>
              </a:rPr>
              <a:t>we</a:t>
            </a:r>
            <a:r>
              <a:rPr lang="nn-NO" sz="1200" dirty="0">
                <a:cs typeface="Calibri"/>
              </a:rPr>
              <a:t> </a:t>
            </a:r>
            <a:r>
              <a:rPr lang="nn-NO" sz="1200" dirty="0" err="1">
                <a:cs typeface="Calibri"/>
              </a:rPr>
              <a:t>believe</a:t>
            </a:r>
            <a:r>
              <a:rPr lang="nn-NO" sz="1200" dirty="0">
                <a:cs typeface="Calibri"/>
              </a:rPr>
              <a:t> are </a:t>
            </a:r>
            <a:r>
              <a:rPr lang="nn-NO" sz="1200" dirty="0" err="1">
                <a:cs typeface="Calibri"/>
              </a:rPr>
              <a:t>the</a:t>
            </a:r>
            <a:r>
              <a:rPr lang="nn-NO" sz="1200" dirty="0">
                <a:cs typeface="Calibri"/>
              </a:rPr>
              <a:t> most important </a:t>
            </a:r>
            <a:r>
              <a:rPr lang="nn-NO" sz="1200" dirty="0" err="1">
                <a:cs typeface="Calibri"/>
              </a:rPr>
              <a:t>contents</a:t>
            </a:r>
            <a:r>
              <a:rPr lang="nn-NO" sz="1200" dirty="0">
                <a:cs typeface="Calibri"/>
              </a:rPr>
              <a:t> for OEWG-1, but </a:t>
            </a:r>
            <a:r>
              <a:rPr lang="nn-NO" sz="1200" dirty="0" err="1">
                <a:cs typeface="Calibri"/>
              </a:rPr>
              <a:t>there</a:t>
            </a:r>
            <a:r>
              <a:rPr lang="nn-NO" sz="1200" dirty="0">
                <a:cs typeface="Calibri"/>
              </a:rPr>
              <a:t> are </a:t>
            </a:r>
            <a:r>
              <a:rPr lang="nn-NO" sz="1200" dirty="0" err="1">
                <a:cs typeface="Calibri"/>
              </a:rPr>
              <a:t>also</a:t>
            </a:r>
            <a:r>
              <a:rPr lang="nn-NO" sz="1200" dirty="0">
                <a:cs typeface="Calibri"/>
              </a:rPr>
              <a:t> </a:t>
            </a:r>
            <a:r>
              <a:rPr lang="nn-NO" sz="1200" dirty="0" err="1">
                <a:cs typeface="Calibri"/>
              </a:rPr>
              <a:t>many</a:t>
            </a:r>
            <a:r>
              <a:rPr lang="nn-NO" sz="1200" dirty="0">
                <a:cs typeface="Calibri"/>
              </a:rPr>
              <a:t> </a:t>
            </a:r>
            <a:r>
              <a:rPr lang="nn-NO" sz="1200" dirty="0" err="1">
                <a:cs typeface="Calibri"/>
              </a:rPr>
              <a:t>others</a:t>
            </a:r>
            <a:r>
              <a:rPr lang="nn-NO" sz="1200" dirty="0">
                <a:cs typeface="Calibri"/>
              </a:rPr>
              <a:t> I </a:t>
            </a:r>
            <a:r>
              <a:rPr lang="nn-NO" sz="1200" dirty="0" err="1">
                <a:cs typeface="Calibri"/>
              </a:rPr>
              <a:t>could</a:t>
            </a:r>
            <a:r>
              <a:rPr lang="nn-NO" sz="1200" dirty="0">
                <a:cs typeface="Calibri"/>
              </a:rPr>
              <a:t> </a:t>
            </a:r>
            <a:r>
              <a:rPr lang="nn-NO" sz="1200" dirty="0" err="1">
                <a:cs typeface="Calibri"/>
              </a:rPr>
              <a:t>have</a:t>
            </a:r>
            <a:r>
              <a:rPr lang="nn-NO" sz="1200" dirty="0">
                <a:cs typeface="Calibri"/>
              </a:rPr>
              <a:t> </a:t>
            </a:r>
            <a:r>
              <a:rPr lang="nn-NO" sz="1200" dirty="0" err="1">
                <a:cs typeface="Calibri"/>
              </a:rPr>
              <a:t>mentioned</a:t>
            </a:r>
            <a:r>
              <a:rPr lang="nn-NO" sz="1200" dirty="0">
                <a:cs typeface="Calibri"/>
              </a:rPr>
              <a: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nn-NO" sz="1200" dirty="0">
                <a:cs typeface="Calibri"/>
              </a:rPr>
              <a:t>The full report is </a:t>
            </a:r>
            <a:r>
              <a:rPr lang="nn-NO" sz="1200" dirty="0" err="1">
                <a:cs typeface="Calibri"/>
              </a:rPr>
              <a:t>available</a:t>
            </a:r>
            <a:r>
              <a:rPr lang="nn-NO" sz="1200" dirty="0">
                <a:cs typeface="Calibri"/>
              </a:rPr>
              <a:t> as an </a:t>
            </a:r>
            <a:r>
              <a:rPr lang="nn-NO" sz="1200" dirty="0" err="1">
                <a:cs typeface="Calibri"/>
              </a:rPr>
              <a:t>information</a:t>
            </a:r>
            <a:r>
              <a:rPr lang="nn-NO" sz="1200" dirty="0">
                <a:cs typeface="Calibri"/>
              </a:rPr>
              <a:t> </a:t>
            </a:r>
            <a:r>
              <a:rPr lang="nn-NO" sz="1200" dirty="0" err="1">
                <a:cs typeface="Calibri"/>
              </a:rPr>
              <a:t>document</a:t>
            </a:r>
            <a:r>
              <a:rPr lang="nn-NO" sz="1200" dirty="0">
                <a:cs typeface="Calibri"/>
              </a:rPr>
              <a:t> for OEWG-1, and </a:t>
            </a:r>
            <a:r>
              <a:rPr lang="nn-NO" sz="1200" dirty="0" err="1">
                <a:cs typeface="Calibri"/>
              </a:rPr>
              <a:t>on</a:t>
            </a:r>
            <a:r>
              <a:rPr lang="nn-NO" sz="1200" dirty="0">
                <a:cs typeface="Calibri"/>
              </a:rPr>
              <a:t> </a:t>
            </a:r>
            <a:r>
              <a:rPr lang="nn-NO" sz="1200" dirty="0" err="1">
                <a:cs typeface="Calibri"/>
              </a:rPr>
              <a:t>our</a:t>
            </a:r>
            <a:r>
              <a:rPr lang="nn-NO" sz="1200" dirty="0">
                <a:cs typeface="Calibri"/>
              </a:rPr>
              <a:t> </a:t>
            </a:r>
            <a:r>
              <a:rPr lang="nn-NO" sz="1200" dirty="0" err="1">
                <a:cs typeface="Calibri"/>
              </a:rPr>
              <a:t>conference</a:t>
            </a:r>
            <a:r>
              <a:rPr lang="nn-NO" sz="1200" dirty="0">
                <a:cs typeface="Calibri"/>
              </a:rPr>
              <a:t> web </a:t>
            </a:r>
            <a:r>
              <a:rPr lang="nn-NO" sz="1200" dirty="0" err="1">
                <a:cs typeface="Calibri"/>
              </a:rPr>
              <a:t>site</a:t>
            </a:r>
            <a:r>
              <a:rPr lang="nn-NO" sz="1200" dirty="0">
                <a:cs typeface="Calibri"/>
              </a:rPr>
              <a:t>.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200" dirty="0">
              <a:cs typeface="Calibri"/>
            </a:endParaRPr>
          </a:p>
          <a:p>
            <a:pPr marL="342900" indent="-342900">
              <a:spcAft>
                <a:spcPts val="600"/>
              </a:spcAft>
              <a:buFont typeface="Arial" panose="020B0604020202020204" pitchFamily="34" charset="0"/>
              <a:buChar char="•"/>
            </a:pPr>
            <a:r>
              <a:rPr lang="en-GB" sz="1200" dirty="0">
                <a:cs typeface="Calibri"/>
              </a:rPr>
              <a:t>The report was prepared with support from a ‘Friends of the Co-Chairs’ group and offered to participants for review.</a:t>
            </a:r>
          </a:p>
          <a:p>
            <a:pPr marL="342900" indent="-342900">
              <a:spcAft>
                <a:spcPts val="600"/>
              </a:spcAft>
              <a:buFont typeface="Arial" panose="020B0604020202020204" pitchFamily="34" charset="0"/>
              <a:buChar char="•"/>
            </a:pPr>
            <a:r>
              <a:rPr lang="en-GB" sz="1200" dirty="0"/>
              <a:t>Additional outputs from the interactive sessions is available on our home page (</a:t>
            </a:r>
            <a:r>
              <a:rPr lang="en-GB" sz="1200" dirty="0">
                <a:hlinkClick r:id="rId3"/>
              </a:rPr>
              <a:t>https://trondheimconference.org/outputs-from-interactive-sessions-and-elements</a:t>
            </a:r>
            <a:r>
              <a:rPr lang="en-GB" sz="1200" dirty="0"/>
              <a:t>)</a:t>
            </a:r>
          </a:p>
          <a:p>
            <a:endParaRPr lang="nb-NO" dirty="0"/>
          </a:p>
        </p:txBody>
      </p:sp>
      <p:sp>
        <p:nvSpPr>
          <p:cNvPr id="4" name="Plassholder for lysbildenummer 3"/>
          <p:cNvSpPr>
            <a:spLocks noGrp="1"/>
          </p:cNvSpPr>
          <p:nvPr>
            <p:ph type="sldNum" sz="quarter" idx="5"/>
          </p:nvPr>
        </p:nvSpPr>
        <p:spPr/>
        <p:txBody>
          <a:bodyPr/>
          <a:lstStyle/>
          <a:p>
            <a:fld id="{CBB636B2-3C1C-4293-9663-788153193D0C}" type="slidenum">
              <a:rPr lang="en-GB" smtClean="0"/>
              <a:t>19</a:t>
            </a:fld>
            <a:endParaRPr lang="en-GB"/>
          </a:p>
        </p:txBody>
      </p:sp>
    </p:spTree>
    <p:extLst>
      <p:ext uri="{BB962C8B-B14F-4D97-AF65-F5344CB8AC3E}">
        <p14:creationId xmlns:p14="http://schemas.microsoft.com/office/powerpoint/2010/main" val="134301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Norwegian Environment Agency has been hosting the Trondheim Conference since 1993. Since the beginning, the intention of the conference has been to provide input to the CBD with discussion and development of its scientific basis. Equally important has been to invite all countries to build competence on the subject and have an arena for open dialogue, and to help create a level playing field for all countries in CBD processes.</a:t>
            </a:r>
            <a:endParaRPr lang="nb-NO"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dirty="0">
                <a:solidFill>
                  <a:schemeClr val="tx1"/>
                </a:solidFill>
              </a:rPr>
              <a:t>In line with the principles and objectives of the Trondheim Conferences, we had two main goals for the ninth conference.</a:t>
            </a:r>
          </a:p>
          <a:p>
            <a:pPr marL="342900" indent="-342900">
              <a:spcAft>
                <a:spcPts val="600"/>
              </a:spcAft>
              <a:buFont typeface="Arial" panose="020B0604020202020204" pitchFamily="34" charset="0"/>
              <a:buChar char="•"/>
            </a:pPr>
            <a:r>
              <a:rPr lang="en-GB" sz="1200" dirty="0">
                <a:cs typeface="Calibri"/>
              </a:rPr>
              <a:t>Understanding </a:t>
            </a:r>
            <a:r>
              <a:rPr lang="en-GB" sz="1200" dirty="0"/>
              <a:t>some of the latest available knowledge relevant to biodiversity and ecosystem functions and services</a:t>
            </a:r>
          </a:p>
          <a:p>
            <a:pPr marL="342900" indent="-342900">
              <a:spcAft>
                <a:spcPts val="600"/>
              </a:spcAft>
              <a:buFont typeface="Arial" panose="020B0604020202020204" pitchFamily="34" charset="0"/>
              <a:buChar char="•"/>
            </a:pPr>
            <a:r>
              <a:rPr lang="en-GB" sz="1200" dirty="0"/>
              <a:t>Considering implications of this knowledge for development of the post-2020 global biodiversity framework</a:t>
            </a:r>
            <a:endParaRPr lang="en-GB" sz="1200" dirty="0">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course of the four days of the ninth Conference , we had the chance to witness how the process towards a new global biodiversity framework was drawing great attention from countries, decision-makers and other sectors,</a:t>
            </a:r>
            <a:r>
              <a:rPr lang="en-US" sz="1200" kern="1200" baseline="0" dirty="0">
                <a:solidFill>
                  <a:schemeClr val="tx1"/>
                </a:solidFill>
                <a:effectLst/>
                <a:latin typeface="+mn-lt"/>
                <a:ea typeface="+mn-ea"/>
                <a:cs typeface="+mn-cs"/>
              </a:rPr>
              <a:t> as well as the</a:t>
            </a:r>
            <a:r>
              <a:rPr lang="en-US" sz="1200" kern="1200" dirty="0">
                <a:solidFill>
                  <a:schemeClr val="tx1"/>
                </a:solidFill>
                <a:effectLst/>
                <a:latin typeface="+mn-lt"/>
                <a:ea typeface="+mn-ea"/>
                <a:cs typeface="+mn-cs"/>
              </a:rPr>
              <a:t>  and possibly unprecedented interest from the</a:t>
            </a:r>
            <a:r>
              <a:rPr lang="en-US" sz="1200" kern="1200" baseline="0" dirty="0">
                <a:solidFill>
                  <a:schemeClr val="tx1"/>
                </a:solidFill>
                <a:effectLst/>
                <a:latin typeface="+mn-lt"/>
                <a:ea typeface="+mn-ea"/>
                <a:cs typeface="+mn-cs"/>
              </a:rPr>
              <a:t> public </a:t>
            </a:r>
            <a:r>
              <a:rPr lang="en-US" sz="1200" kern="1200" dirty="0">
                <a:solidFill>
                  <a:schemeClr val="tx1"/>
                </a:solidFill>
                <a:effectLst/>
                <a:latin typeface="+mn-lt"/>
                <a:ea typeface="+mn-ea"/>
                <a:cs typeface="+mn-cs"/>
              </a:rPr>
              <a:t>in the crisis of biodiversity loss and what we can do to change the current trends.</a:t>
            </a:r>
          </a:p>
          <a:p>
            <a:endParaRPr lang="en-US" sz="1200" kern="1200" dirty="0">
              <a:solidFill>
                <a:schemeClr val="tx1"/>
              </a:solidFill>
              <a:effectLst/>
              <a:latin typeface="+mn-lt"/>
              <a:ea typeface="+mn-ea"/>
              <a:cs typeface="+mn-cs"/>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CBB636B2-3C1C-4293-9663-788153193D0C}" type="slidenum">
              <a:rPr lang="en-GB" smtClean="0"/>
              <a:t>2</a:t>
            </a:fld>
            <a:endParaRPr lang="en-GB"/>
          </a:p>
        </p:txBody>
      </p:sp>
    </p:spTree>
    <p:extLst>
      <p:ext uri="{BB962C8B-B14F-4D97-AF65-F5344CB8AC3E}">
        <p14:creationId xmlns:p14="http://schemas.microsoft.com/office/powerpoint/2010/main" val="3191106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200"/>
              </a:spcBef>
            </a:pPr>
            <a:r>
              <a:rPr lang="en-GB" sz="2400" dirty="0"/>
              <a:t>To summarise:</a:t>
            </a:r>
          </a:p>
          <a:p>
            <a:pPr>
              <a:spcBef>
                <a:spcPts val="1200"/>
              </a:spcBef>
            </a:pPr>
            <a:r>
              <a:rPr lang="en-GB" sz="2400" dirty="0" err="1"/>
              <a:t>Hvis</a:t>
            </a:r>
            <a:r>
              <a:rPr lang="en-GB" sz="2400" dirty="0"/>
              <a:t> </a:t>
            </a:r>
            <a:r>
              <a:rPr lang="en-GB" sz="2400" dirty="0" err="1"/>
              <a:t>dårlig</a:t>
            </a:r>
            <a:r>
              <a:rPr lang="en-GB" sz="2400" dirty="0"/>
              <a:t> </a:t>
            </a:r>
            <a:r>
              <a:rPr lang="en-GB" sz="2400" dirty="0" err="1"/>
              <a:t>tid</a:t>
            </a:r>
            <a:r>
              <a:rPr lang="en-GB" sz="2400" dirty="0"/>
              <a:t>, bare </a:t>
            </a:r>
            <a:r>
              <a:rPr lang="en-GB" sz="2400" dirty="0" err="1"/>
              <a:t>trekke</a:t>
            </a:r>
            <a:r>
              <a:rPr lang="en-GB" sz="2400" dirty="0"/>
              <a:t> </a:t>
            </a:r>
            <a:r>
              <a:rPr lang="en-GB" sz="2400" dirty="0" err="1"/>
              <a:t>fram</a:t>
            </a:r>
            <a:r>
              <a:rPr lang="en-GB" sz="2400" dirty="0"/>
              <a:t> </a:t>
            </a:r>
            <a:r>
              <a:rPr lang="en-GB" sz="2400" dirty="0" err="1"/>
              <a:t>punkt</a:t>
            </a:r>
            <a:r>
              <a:rPr lang="en-GB" sz="2400" dirty="0"/>
              <a:t> 3?</a:t>
            </a:r>
          </a:p>
        </p:txBody>
      </p:sp>
      <p:sp>
        <p:nvSpPr>
          <p:cNvPr id="4" name="Marcador de número de diapositiva 3"/>
          <p:cNvSpPr>
            <a:spLocks noGrp="1"/>
          </p:cNvSpPr>
          <p:nvPr>
            <p:ph type="sldNum" sz="quarter" idx="10"/>
          </p:nvPr>
        </p:nvSpPr>
        <p:spPr/>
        <p:txBody>
          <a:bodyPr/>
          <a:lstStyle/>
          <a:p>
            <a:fld id="{CBB636B2-3C1C-4293-9663-788153193D0C}" type="slidenum">
              <a:rPr lang="en-GB" smtClean="0"/>
              <a:t>20</a:t>
            </a:fld>
            <a:endParaRPr lang="en-GB"/>
          </a:p>
        </p:txBody>
      </p:sp>
    </p:spTree>
    <p:extLst>
      <p:ext uri="{BB962C8B-B14F-4D97-AF65-F5344CB8AC3E}">
        <p14:creationId xmlns:p14="http://schemas.microsoft.com/office/powerpoint/2010/main" val="1377665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GB" sz="1200" dirty="0"/>
              <a:t>More information available on our conference home page, including co-chairs’ report, presentations and background documents.</a:t>
            </a:r>
          </a:p>
          <a:p>
            <a:pPr marL="0" indent="0">
              <a:lnSpc>
                <a:spcPct val="100000"/>
              </a:lnSpc>
              <a:spcBef>
                <a:spcPts val="0"/>
              </a:spcBef>
              <a:spcAft>
                <a:spcPts val="1200"/>
              </a:spcAft>
              <a:buNone/>
            </a:pPr>
            <a:endParaRPr lang="en-GB" sz="1200" dirty="0"/>
          </a:p>
          <a:p>
            <a:pPr marL="0" indent="0">
              <a:lnSpc>
                <a:spcPct val="100000"/>
              </a:lnSpc>
              <a:spcBef>
                <a:spcPts val="0"/>
              </a:spcBef>
              <a:spcAft>
                <a:spcPts val="1200"/>
              </a:spcAft>
              <a:buNone/>
            </a:pPr>
            <a:r>
              <a:rPr lang="en-GB" sz="1200" dirty="0"/>
              <a:t>In case someone asks the question on what was the </a:t>
            </a:r>
            <a:r>
              <a:rPr lang="en-GB" sz="1200" u="sng" dirty="0"/>
              <a:t>second </a:t>
            </a:r>
            <a:r>
              <a:rPr lang="en-GB" sz="1200" dirty="0"/>
              <a:t>interactive session:</a:t>
            </a:r>
          </a:p>
          <a:p>
            <a:pPr marL="457200" lvl="1" indent="0">
              <a:lnSpc>
                <a:spcPct val="100000"/>
              </a:lnSpc>
              <a:spcBef>
                <a:spcPts val="0"/>
              </a:spcBef>
              <a:spcAft>
                <a:spcPts val="1200"/>
              </a:spcAft>
              <a:buNone/>
            </a:pPr>
            <a:r>
              <a:rPr lang="en-GB" sz="1200" dirty="0"/>
              <a:t>The second interactive session focused on lessons learned of actions, tactics and approaches for pathways to achieve the 2050 Vision</a:t>
            </a:r>
          </a:p>
          <a:p>
            <a:pPr marL="457200" marR="0" lvl="1" indent="0" algn="l" defTabSz="914400" rtl="0" eaLnBrk="1" fontAlgn="auto" latinLnBrk="0" hangingPunct="1">
              <a:lnSpc>
                <a:spcPct val="100000"/>
              </a:lnSpc>
              <a:spcBef>
                <a:spcPts val="0"/>
              </a:spcBef>
              <a:spcAft>
                <a:spcPts val="1200"/>
              </a:spcAft>
              <a:buClrTx/>
              <a:buSzTx/>
              <a:buFontTx/>
              <a:buNone/>
              <a:tabLst/>
              <a:defRPr/>
            </a:pPr>
            <a:r>
              <a:rPr lang="en-GB" sz="1100" b="0" cap="none" baseline="0" dirty="0">
                <a:solidFill>
                  <a:schemeClr val="tx1"/>
                </a:solidFill>
              </a:rPr>
              <a:t>Seeking to draw on experience of participants, in order to learn about what works and what does not</a:t>
            </a:r>
          </a:p>
          <a:p>
            <a:pPr marL="457200" lvl="1" indent="0">
              <a:lnSpc>
                <a:spcPct val="100000"/>
              </a:lnSpc>
              <a:spcBef>
                <a:spcPts val="0"/>
              </a:spcBef>
              <a:spcAft>
                <a:spcPts val="1200"/>
              </a:spcAft>
              <a:buNone/>
            </a:pPr>
            <a:r>
              <a:rPr lang="en-GB" sz="1200" dirty="0"/>
              <a:t>This session was run as an ‘open space agenda’ – participants themselves identified the experiences that they wanted to discuss</a:t>
            </a:r>
          </a:p>
          <a:p>
            <a:pPr marL="457200" lvl="1" indent="0">
              <a:lnSpc>
                <a:spcPct val="100000"/>
              </a:lnSpc>
              <a:spcBef>
                <a:spcPts val="0"/>
              </a:spcBef>
              <a:spcAft>
                <a:spcPts val="1200"/>
              </a:spcAft>
              <a:buNone/>
            </a:pPr>
            <a:r>
              <a:rPr lang="en-GB" sz="1200" dirty="0"/>
              <a:t>Participants ‘followed their feet’ to join the conversations that they felt they could contribute to best</a:t>
            </a:r>
          </a:p>
          <a:p>
            <a:pPr marL="457200" lvl="1" indent="0">
              <a:lnSpc>
                <a:spcPct val="100000"/>
              </a:lnSpc>
              <a:spcBef>
                <a:spcPts val="0"/>
              </a:spcBef>
              <a:spcAft>
                <a:spcPts val="1200"/>
              </a:spcAft>
              <a:buNone/>
            </a:pPr>
            <a:r>
              <a:rPr lang="en-GB" sz="1200" dirty="0"/>
              <a:t>Outcomes of conversations – </a:t>
            </a:r>
            <a:r>
              <a:rPr lang="en-GB" sz="1200" i="1" dirty="0"/>
              <a:t>Annex 4 of the report</a:t>
            </a:r>
          </a:p>
          <a:p>
            <a:pPr marL="457200" lvl="1" indent="0">
              <a:lnSpc>
                <a:spcPct val="100000"/>
              </a:lnSpc>
              <a:spcBef>
                <a:spcPts val="0"/>
              </a:spcBef>
              <a:spcAft>
                <a:spcPts val="1200"/>
              </a:spcAft>
              <a:buNone/>
            </a:pPr>
            <a:endParaRPr lang="en-GB" sz="1200" i="1" dirty="0"/>
          </a:p>
          <a:p>
            <a:pPr marL="457200" lvl="1" indent="0">
              <a:lnSpc>
                <a:spcPct val="100000"/>
              </a:lnSpc>
              <a:spcBef>
                <a:spcPts val="0"/>
              </a:spcBef>
              <a:spcAft>
                <a:spcPts val="1200"/>
              </a:spcAft>
              <a:buNone/>
            </a:pPr>
            <a:r>
              <a:rPr lang="en-GB" sz="1200" i="0" dirty="0"/>
              <a:t>Probably more relevant for OEWG-2, and we may be coming to this.</a:t>
            </a:r>
          </a:p>
        </p:txBody>
      </p:sp>
      <p:sp>
        <p:nvSpPr>
          <p:cNvPr id="4" name="Slide Number Placeholder 3"/>
          <p:cNvSpPr>
            <a:spLocks noGrp="1"/>
          </p:cNvSpPr>
          <p:nvPr>
            <p:ph type="sldNum" sz="quarter" idx="10"/>
          </p:nvPr>
        </p:nvSpPr>
        <p:spPr/>
        <p:txBody>
          <a:bodyPr/>
          <a:lstStyle/>
          <a:p>
            <a:fld id="{CBB636B2-3C1C-4293-9663-788153193D0C}" type="slidenum">
              <a:rPr lang="en-GB" smtClean="0"/>
              <a:t>21</a:t>
            </a:fld>
            <a:endParaRPr lang="en-GB"/>
          </a:p>
        </p:txBody>
      </p:sp>
    </p:spTree>
    <p:extLst>
      <p:ext uri="{BB962C8B-B14F-4D97-AF65-F5344CB8AC3E}">
        <p14:creationId xmlns:p14="http://schemas.microsoft.com/office/powerpoint/2010/main" val="173796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attention has been reflected in the Conference itself, which had </a:t>
            </a:r>
            <a:r>
              <a:rPr lang="en-GB" sz="1200" kern="1200" dirty="0">
                <a:solidFill>
                  <a:schemeClr val="tx1"/>
                </a:solidFill>
                <a:effectLst/>
                <a:latin typeface="+mn-lt"/>
                <a:ea typeface="+mn-ea"/>
                <a:cs typeface="Calibri"/>
              </a:rPr>
              <a:t>w</a:t>
            </a:r>
            <a:r>
              <a:rPr lang="en-GB" sz="1200" dirty="0">
                <a:cs typeface="Calibri"/>
              </a:rPr>
              <a:t>ell over 400 participants from almost 120 countries, which is </a:t>
            </a:r>
            <a:r>
              <a:rPr lang="en-US" sz="1200" kern="1200" dirty="0">
                <a:solidFill>
                  <a:schemeClr val="tx1"/>
                </a:solidFill>
                <a:effectLst/>
                <a:latin typeface="+mn-lt"/>
                <a:ea typeface="+mn-ea"/>
                <a:cs typeface="+mn-cs"/>
              </a:rPr>
              <a:t>a record high number of participants.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Calibri"/>
              </a:rPr>
              <a:t>Participants</a:t>
            </a:r>
            <a:r>
              <a:rPr lang="en-GB" sz="1200" baseline="0" dirty="0">
                <a:cs typeface="Calibri"/>
              </a:rPr>
              <a:t> came</a:t>
            </a:r>
            <a:r>
              <a:rPr lang="en-GB" sz="1200" dirty="0">
                <a:cs typeface="Calibri"/>
              </a:rPr>
              <a:t> from </a:t>
            </a:r>
            <a:r>
              <a:rPr lang="en-GB" sz="1200" dirty="0"/>
              <a:t>governments of the CBD parties, but also from </a:t>
            </a:r>
            <a:r>
              <a:rPr lang="en-GB" sz="1200" dirty="0" err="1"/>
              <a:t>IPLCs</a:t>
            </a:r>
            <a:r>
              <a:rPr lang="en-GB" sz="1200" dirty="0"/>
              <a:t>, UN entities, international organizations, NGOs, private sector, youth and academia.</a:t>
            </a:r>
          </a:p>
          <a:p>
            <a:pPr>
              <a:lnSpc>
                <a:spcPct val="100000"/>
              </a:lnSpc>
              <a:spcBef>
                <a:spcPts val="0"/>
              </a:spcBef>
              <a:spcAft>
                <a:spcPts val="600"/>
              </a:spcAft>
            </a:pPr>
            <a:endParaRPr lang="en-GB" sz="1200" dirty="0">
              <a:cs typeface="Calibri"/>
            </a:endParaRPr>
          </a:p>
          <a:p>
            <a:pPr>
              <a:lnSpc>
                <a:spcPct val="100000"/>
              </a:lnSpc>
              <a:spcBef>
                <a:spcPts val="0"/>
              </a:spcBef>
              <a:spcAft>
                <a:spcPts val="600"/>
              </a:spcAft>
            </a:pPr>
            <a:r>
              <a:rPr lang="en-GB" sz="1200" dirty="0">
                <a:cs typeface="Calibri"/>
              </a:rPr>
              <a:t>The key aim was to encourage knowledge sharing and discussion amongst participants.</a:t>
            </a:r>
          </a:p>
          <a:p>
            <a:pPr>
              <a:lnSpc>
                <a:spcPct val="100000"/>
              </a:lnSpc>
              <a:spcBef>
                <a:spcPts val="0"/>
              </a:spcBef>
              <a:spcAft>
                <a:spcPts val="600"/>
              </a:spcAft>
            </a:pPr>
            <a:endParaRPr lang="en-GB" sz="1200" dirty="0">
              <a:cs typeface="Calibri"/>
            </a:endParaRPr>
          </a:p>
          <a:p>
            <a:pPr>
              <a:lnSpc>
                <a:spcPct val="100000"/>
              </a:lnSpc>
              <a:spcBef>
                <a:spcPts val="0"/>
              </a:spcBef>
              <a:spcAft>
                <a:spcPts val="600"/>
              </a:spcAft>
            </a:pPr>
            <a:r>
              <a:rPr lang="en-GB" sz="1200" dirty="0"/>
              <a:t>There was also</a:t>
            </a:r>
            <a:r>
              <a:rPr lang="en-GB" sz="1200" baseline="0" dirty="0"/>
              <a:t> a s</a:t>
            </a:r>
            <a:r>
              <a:rPr lang="en-GB" sz="1200" dirty="0"/>
              <a:t>trong focus on interactive sessions – with</a:t>
            </a:r>
            <a:r>
              <a:rPr lang="en-GB" sz="1200" baseline="0" dirty="0"/>
              <a:t> the aim of </a:t>
            </a:r>
            <a:r>
              <a:rPr lang="en-GB" sz="1200" dirty="0"/>
              <a:t>building knowledge and resources valuable for the post-2020 process</a:t>
            </a:r>
          </a:p>
          <a:p>
            <a:pPr>
              <a:lnSpc>
                <a:spcPct val="100000"/>
              </a:lnSpc>
              <a:spcBef>
                <a:spcPts val="0"/>
              </a:spcBef>
              <a:spcAft>
                <a:spcPts val="600"/>
              </a:spcAft>
            </a:pPr>
            <a:endParaRPr lang="en-GB" sz="1200" dirty="0"/>
          </a:p>
          <a:p>
            <a:pPr>
              <a:lnSpc>
                <a:spcPct val="100000"/>
              </a:lnSpc>
              <a:spcBef>
                <a:spcPts val="0"/>
              </a:spcBef>
              <a:spcAft>
                <a:spcPts val="600"/>
              </a:spcAft>
            </a:pPr>
            <a:r>
              <a:rPr lang="en-GB" sz="1200" dirty="0"/>
              <a:t>------</a:t>
            </a:r>
          </a:p>
          <a:p>
            <a:pPr>
              <a:lnSpc>
                <a:spcPct val="100000"/>
              </a:lnSpc>
              <a:spcBef>
                <a:spcPts val="0"/>
              </a:spcBef>
              <a:spcAft>
                <a:spcPts val="600"/>
              </a:spcAft>
            </a:pPr>
            <a:endParaRPr lang="en-GB" sz="1200" dirty="0"/>
          </a:p>
          <a:p>
            <a:pPr marL="0" indent="0">
              <a:spcAft>
                <a:spcPts val="600"/>
              </a:spcAft>
              <a:buFont typeface="Arial" panose="020B0604020202020204" pitchFamily="34" charset="0"/>
              <a:buNone/>
            </a:pPr>
            <a:r>
              <a:rPr lang="en-GB" sz="1200" dirty="0"/>
              <a:t>Background only: The c</a:t>
            </a:r>
            <a:r>
              <a:rPr lang="en-GB" sz="1200" dirty="0">
                <a:latin typeface="+mn-lt"/>
                <a:cs typeface="Calibri"/>
              </a:rPr>
              <a:t>onference programme encouraged participation through:</a:t>
            </a:r>
            <a:endParaRPr lang="en-GB" sz="1200" dirty="0"/>
          </a:p>
          <a:p>
            <a:pPr marL="342900" indent="-342900">
              <a:spcAft>
                <a:spcPts val="600"/>
              </a:spcAft>
              <a:buFont typeface="Arial" panose="020B0604020202020204" pitchFamily="34" charset="0"/>
              <a:buChar char="•"/>
            </a:pPr>
            <a:r>
              <a:rPr lang="en-GB" sz="1200" dirty="0">
                <a:latin typeface="+mn-lt"/>
                <a:cs typeface="Calibri"/>
              </a:rPr>
              <a:t>plenary presentations and discussion</a:t>
            </a:r>
            <a:endParaRPr lang="en-GB" sz="1200" i="1" dirty="0">
              <a:latin typeface="+mn-lt"/>
              <a:cs typeface="Calibri"/>
            </a:endParaRPr>
          </a:p>
          <a:p>
            <a:pPr marL="342900" indent="-342900">
              <a:spcAft>
                <a:spcPts val="600"/>
              </a:spcAft>
              <a:buFont typeface="Arial" panose="020B0604020202020204" pitchFamily="34" charset="0"/>
              <a:buChar char="•"/>
            </a:pPr>
            <a:r>
              <a:rPr lang="en-GB" sz="1200" dirty="0">
                <a:latin typeface="+mn-lt"/>
                <a:cs typeface="Calibri"/>
              </a:rPr>
              <a:t>moderated panel discussions</a:t>
            </a:r>
          </a:p>
          <a:p>
            <a:pPr marL="342900" indent="-342900">
              <a:spcAft>
                <a:spcPts val="600"/>
              </a:spcAft>
              <a:buFont typeface="Arial" panose="020B0604020202020204" pitchFamily="34" charset="0"/>
              <a:buChar char="•"/>
            </a:pPr>
            <a:r>
              <a:rPr lang="en-GB" sz="1200" dirty="0">
                <a:cs typeface="Calibri"/>
              </a:rPr>
              <a:t>roundtable discussions</a:t>
            </a:r>
          </a:p>
          <a:p>
            <a:pPr marL="342900" indent="-342900">
              <a:spcAft>
                <a:spcPts val="600"/>
              </a:spcAft>
              <a:buFont typeface="Arial" panose="020B0604020202020204" pitchFamily="34" charset="0"/>
              <a:buChar char="•"/>
            </a:pPr>
            <a:r>
              <a:rPr lang="en-GB" sz="1200" dirty="0">
                <a:cs typeface="Calibri"/>
              </a:rPr>
              <a:t>open space agenda</a:t>
            </a:r>
          </a:p>
          <a:p>
            <a:pPr marL="342900" indent="-342900">
              <a:spcAft>
                <a:spcPts val="600"/>
              </a:spcAft>
              <a:buFont typeface="Arial" panose="020B0604020202020204" pitchFamily="34" charset="0"/>
              <a:buChar char="•"/>
            </a:pPr>
            <a:r>
              <a:rPr lang="en-GB" sz="1200" dirty="0">
                <a:cs typeface="Calibri"/>
              </a:rPr>
              <a:t>online and interactive polls</a:t>
            </a:r>
          </a:p>
          <a:p>
            <a:pPr marL="342900" indent="-342900">
              <a:spcAft>
                <a:spcPts val="600"/>
              </a:spcAft>
              <a:buFont typeface="Arial" panose="020B0604020202020204" pitchFamily="34" charset="0"/>
              <a:buChar char="•"/>
            </a:pPr>
            <a:r>
              <a:rPr lang="en-GB" sz="1200" dirty="0">
                <a:cs typeface="Calibri"/>
              </a:rPr>
              <a:t>communal meals and social events</a:t>
            </a:r>
          </a:p>
          <a:p>
            <a:pPr marL="342900" indent="-342900">
              <a:spcAft>
                <a:spcPts val="600"/>
              </a:spcAft>
              <a:buFont typeface="Arial" panose="020B0604020202020204" pitchFamily="34" charset="0"/>
              <a:buChar char="•"/>
            </a:pPr>
            <a:r>
              <a:rPr lang="en-GB" sz="1200" dirty="0">
                <a:cs typeface="Calibri"/>
              </a:rPr>
              <a:t>live streaming</a:t>
            </a:r>
          </a:p>
        </p:txBody>
      </p:sp>
      <p:sp>
        <p:nvSpPr>
          <p:cNvPr id="4" name="Slide Number Placeholder 3"/>
          <p:cNvSpPr>
            <a:spLocks noGrp="1"/>
          </p:cNvSpPr>
          <p:nvPr>
            <p:ph type="sldNum" sz="quarter" idx="10"/>
          </p:nvPr>
        </p:nvSpPr>
        <p:spPr/>
        <p:txBody>
          <a:bodyPr/>
          <a:lstStyle/>
          <a:p>
            <a:fld id="{CBB636B2-3C1C-4293-9663-788153193D0C}" type="slidenum">
              <a:rPr lang="en-GB" smtClean="0"/>
              <a:t>3</a:t>
            </a:fld>
            <a:endParaRPr lang="en-GB"/>
          </a:p>
        </p:txBody>
      </p:sp>
    </p:spTree>
    <p:extLst>
      <p:ext uri="{BB962C8B-B14F-4D97-AF65-F5344CB8AC3E}">
        <p14:creationId xmlns:p14="http://schemas.microsoft.com/office/powerpoint/2010/main" val="320372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heard throughout the Conference that the number of published scientific papers on biodiversity is increasing rapidly.</a:t>
            </a:r>
            <a:endParaRPr lang="en-GB" dirty="0">
              <a:solidFill>
                <a:schemeClr val="tx1"/>
              </a:solidFill>
            </a:endParaRPr>
          </a:p>
          <a:p>
            <a:endParaRPr lang="en-GB" dirty="0"/>
          </a:p>
          <a:p>
            <a:r>
              <a:rPr lang="en-GB" dirty="0"/>
              <a:t>We heard presentations from a wide range of assessments, such as </a:t>
            </a:r>
            <a:r>
              <a:rPr lang="en-GB" dirty="0" err="1"/>
              <a:t>IPBES</a:t>
            </a:r>
            <a:r>
              <a:rPr lang="en-GB" dirty="0"/>
              <a:t> global</a:t>
            </a:r>
            <a:r>
              <a:rPr lang="en-GB" baseline="0" dirty="0"/>
              <a:t> assessment</a:t>
            </a:r>
            <a:r>
              <a:rPr lang="en-GB" dirty="0"/>
              <a:t>, IPCC 1.5 degrees report, The Global Resources Outlook from the International Resource Panel, </a:t>
            </a:r>
            <a:r>
              <a:rPr lang="en-US" dirty="0"/>
              <a:t>State of the World’s Biodiversity for Food and Agriculture from</a:t>
            </a:r>
            <a:r>
              <a:rPr lang="en-US" baseline="0" dirty="0"/>
              <a:t> FAO </a:t>
            </a:r>
            <a:r>
              <a:rPr lang="en-GB" dirty="0"/>
              <a:t>and The World Ocean Assessment.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There is a good knowledge base on which to build, both from science and the wealth of experiences that we have in addressing the Aichi Biodiversity Targets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All in all this wealth</a:t>
            </a:r>
            <a:r>
              <a:rPr lang="en-GB" sz="1200" baseline="0" dirty="0"/>
              <a:t> of documentation demonstrates that there are indeed</a:t>
            </a:r>
            <a:r>
              <a:rPr lang="en-GB" sz="1200" dirty="0"/>
              <a:t> grave concerns, but</a:t>
            </a:r>
            <a:r>
              <a:rPr lang="en-GB" sz="1200" baseline="0" dirty="0"/>
              <a:t> also that there are </a:t>
            </a:r>
            <a:r>
              <a:rPr lang="en-GB" sz="1200" dirty="0"/>
              <a:t>recommendations and options for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CBB636B2-3C1C-4293-9663-788153193D0C}" type="slidenum">
              <a:rPr lang="en-GB" smtClean="0"/>
              <a:t>4</a:t>
            </a:fld>
            <a:endParaRPr lang="en-GB"/>
          </a:p>
        </p:txBody>
      </p:sp>
    </p:spTree>
    <p:extLst>
      <p:ext uri="{BB962C8B-B14F-4D97-AF65-F5344CB8AC3E}">
        <p14:creationId xmlns:p14="http://schemas.microsoft.com/office/powerpoint/2010/main" val="146063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200" dirty="0"/>
              <a:t>Scientist are indeed warning</a:t>
            </a:r>
            <a:r>
              <a:rPr lang="en-GB" sz="1200" baseline="0" dirty="0"/>
              <a:t> that we are heading for fundamental change in Earth systems as a result of changes in the Biosphere. </a:t>
            </a:r>
          </a:p>
          <a:p>
            <a:pPr marL="171450" marR="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200" baseline="0" dirty="0"/>
              <a:t>This understanding is becoming more and more central to the global debate. </a:t>
            </a:r>
          </a:p>
          <a:p>
            <a:pPr marL="171450" marR="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200" baseline="0" dirty="0"/>
              <a:t>These options variously involve addressing root causes of nature deterioration and fostering transformative change. </a:t>
            </a:r>
          </a:p>
          <a:p>
            <a:pPr marL="171450" marR="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GB" sz="1200" baseline="0" dirty="0"/>
          </a:p>
          <a:p>
            <a:pPr marL="171450" marR="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200" baseline="0" dirty="0"/>
              <a:t>Biodiversity goals can go hand in hand with achieving other goals, such as efforts to reduce global warming, but an integrated approach with safeguards is needed. </a:t>
            </a:r>
            <a:endParaRPr lang="en-GB" sz="1200" dirty="0"/>
          </a:p>
        </p:txBody>
      </p:sp>
      <p:sp>
        <p:nvSpPr>
          <p:cNvPr id="4" name="Slide Number Placeholder 3"/>
          <p:cNvSpPr>
            <a:spLocks noGrp="1"/>
          </p:cNvSpPr>
          <p:nvPr>
            <p:ph type="sldNum" sz="quarter" idx="10"/>
          </p:nvPr>
        </p:nvSpPr>
        <p:spPr/>
        <p:txBody>
          <a:bodyPr/>
          <a:lstStyle/>
          <a:p>
            <a:fld id="{CBB636B2-3C1C-4293-9663-788153193D0C}" type="slidenum">
              <a:rPr lang="en-GB" smtClean="0"/>
              <a:t>5</a:t>
            </a:fld>
            <a:endParaRPr lang="en-GB"/>
          </a:p>
        </p:txBody>
      </p:sp>
    </p:spTree>
    <p:extLst>
      <p:ext uri="{BB962C8B-B14F-4D97-AF65-F5344CB8AC3E}">
        <p14:creationId xmlns:p14="http://schemas.microsoft.com/office/powerpoint/2010/main" val="3247236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GB" sz="1200" dirty="0"/>
              <a:t>There have been frequent calls for transformative change to address previous lack of progress.</a:t>
            </a:r>
            <a:r>
              <a:rPr lang="en-GB" sz="1200" baseline="0" dirty="0"/>
              <a:t> Participants were asked to consider the conference as a transformative space, helping them to conceptualize change and disruption that would be part of transformative change. </a:t>
            </a:r>
            <a:endParaRPr lang="en-GB" sz="1200" dirty="0"/>
          </a:p>
          <a:p>
            <a:pPr>
              <a:spcBef>
                <a:spcPts val="0"/>
              </a:spcBef>
              <a:spcAft>
                <a:spcPts val="1200"/>
              </a:spcAft>
            </a:pPr>
            <a:endParaRPr lang="en-GB" sz="1200" dirty="0"/>
          </a:p>
          <a:p>
            <a:pPr>
              <a:spcBef>
                <a:spcPts val="0"/>
              </a:spcBef>
              <a:spcAft>
                <a:spcPts val="1200"/>
              </a:spcAft>
            </a:pPr>
            <a:r>
              <a:rPr lang="en-GB" sz="1200" dirty="0"/>
              <a:t>These insights:</a:t>
            </a:r>
          </a:p>
          <a:p>
            <a:pPr>
              <a:spcBef>
                <a:spcPts val="0"/>
              </a:spcBef>
              <a:spcAft>
                <a:spcPts val="1200"/>
              </a:spcAft>
            </a:pPr>
            <a:endParaRPr lang="en-GB" sz="1200" dirty="0"/>
          </a:p>
          <a:p>
            <a:pPr>
              <a:spcBef>
                <a:spcPts val="0"/>
              </a:spcBef>
              <a:spcAft>
                <a:spcPts val="1200"/>
              </a:spcAft>
            </a:pPr>
            <a:r>
              <a:rPr lang="en-GB" sz="1200" dirty="0"/>
              <a:t>Food can be an entry point for</a:t>
            </a:r>
            <a:r>
              <a:rPr lang="en-GB" sz="1200" baseline="0" dirty="0"/>
              <a:t> discussion, as anybody can understand and engage, and conversations can be opened on sustainability, water and land use, biodiversity and climate.</a:t>
            </a:r>
            <a:endParaRPr lang="en-GB" sz="1200" dirty="0"/>
          </a:p>
          <a:p>
            <a:pPr>
              <a:spcBef>
                <a:spcPts val="0"/>
              </a:spcBef>
              <a:spcAft>
                <a:spcPts val="1200"/>
              </a:spcAft>
            </a:pPr>
            <a:endParaRPr lang="en-GB" sz="1200" dirty="0"/>
          </a:p>
          <a:p>
            <a:pPr>
              <a:spcBef>
                <a:spcPts val="0"/>
              </a:spcBef>
              <a:spcAft>
                <a:spcPts val="1200"/>
              </a:spcAft>
            </a:pPr>
            <a:r>
              <a:rPr lang="en-GB" sz="1200" dirty="0"/>
              <a:t>This can be</a:t>
            </a:r>
            <a:r>
              <a:rPr lang="en-GB" sz="1200" baseline="0" dirty="0"/>
              <a:t> a process, s</a:t>
            </a:r>
            <a:r>
              <a:rPr lang="en-GB" sz="1200" dirty="0"/>
              <a:t>uch as redirecting perverse incentives to ones that are positive for biodiversity and ecosystem functions</a:t>
            </a:r>
          </a:p>
          <a:p>
            <a:pPr>
              <a:spcBef>
                <a:spcPts val="0"/>
              </a:spcBef>
              <a:spcAft>
                <a:spcPts val="1200"/>
              </a:spcAft>
            </a:pPr>
            <a:endParaRPr lang="en-GB" sz="1200" dirty="0"/>
          </a:p>
          <a:p>
            <a:pPr>
              <a:spcBef>
                <a:spcPts val="0"/>
              </a:spcBef>
              <a:spcAft>
                <a:spcPts val="1200"/>
              </a:spcAft>
            </a:pPr>
            <a:r>
              <a:rPr lang="en-GB" sz="1200" dirty="0"/>
              <a:t>We need to find ways to scale up more effectively. This includes cross-sectoral engagement.</a:t>
            </a:r>
          </a:p>
          <a:p>
            <a:pPr>
              <a:spcBef>
                <a:spcPts val="0"/>
              </a:spcBef>
              <a:spcAft>
                <a:spcPts val="1200"/>
              </a:spcAft>
            </a:pPr>
            <a:endParaRPr lang="en-GB" sz="1200" dirty="0"/>
          </a:p>
          <a:p>
            <a:pPr>
              <a:spcBef>
                <a:spcPts val="0"/>
              </a:spcBef>
              <a:spcAft>
                <a:spcPts val="1200"/>
              </a:spcAft>
            </a:pPr>
            <a:r>
              <a:rPr lang="en-GB" sz="1200" dirty="0"/>
              <a:t>There are already examples of actions planned and taken at all levels to try to move away from ‘business as usual. </a:t>
            </a:r>
          </a:p>
          <a:p>
            <a:pPr>
              <a:spcBef>
                <a:spcPts val="0"/>
              </a:spcBef>
              <a:spcAft>
                <a:spcPts val="1200"/>
              </a:spcAft>
            </a:pPr>
            <a:endParaRPr lang="en-GB" sz="1200" dirty="0"/>
          </a:p>
          <a:p>
            <a:pPr>
              <a:spcBef>
                <a:spcPts val="0"/>
              </a:spcBef>
              <a:spcAft>
                <a:spcPts val="1200"/>
              </a:spcAft>
            </a:pPr>
            <a:r>
              <a:rPr lang="en-GB" sz="1200" dirty="0"/>
              <a:t>Important examples that came up in Trondheim included:</a:t>
            </a:r>
          </a:p>
          <a:p>
            <a:pPr marL="171450" indent="-171450">
              <a:spcBef>
                <a:spcPts val="0"/>
              </a:spcBef>
              <a:spcAft>
                <a:spcPts val="1200"/>
              </a:spcAft>
              <a:buFont typeface="Arial" panose="020B0604020202020204" pitchFamily="34" charset="0"/>
              <a:buChar char="•"/>
            </a:pPr>
            <a:r>
              <a:rPr lang="en-GB" sz="1200" dirty="0"/>
              <a:t>Change through </a:t>
            </a:r>
            <a:r>
              <a:rPr lang="en-GB" sz="1200" b="1" dirty="0"/>
              <a:t>mainstreaming</a:t>
            </a:r>
            <a:r>
              <a:rPr lang="en-GB" sz="1200" dirty="0"/>
              <a:t>, as already embraced by CBD parties</a:t>
            </a:r>
          </a:p>
          <a:p>
            <a:pPr marL="171450" indent="-171450">
              <a:spcBef>
                <a:spcPts val="0"/>
              </a:spcBef>
              <a:spcAft>
                <a:spcPts val="1200"/>
              </a:spcAft>
              <a:buFont typeface="Arial" panose="020B0604020202020204" pitchFamily="34" charset="0"/>
              <a:buChar char="•"/>
            </a:pPr>
            <a:r>
              <a:rPr lang="en-GB" sz="1200" b="1" dirty="0"/>
              <a:t>Restoration</a:t>
            </a:r>
            <a:r>
              <a:rPr lang="en-GB" sz="1200" dirty="0"/>
              <a:t> is already being promoted, and this will be scaled up with the UN Decade on ecosystem restoration 2021-2030</a:t>
            </a:r>
          </a:p>
          <a:p>
            <a:pPr marL="171450" indent="-171450">
              <a:spcBef>
                <a:spcPts val="0"/>
              </a:spcBef>
              <a:spcAft>
                <a:spcPts val="1200"/>
              </a:spcAft>
              <a:buFont typeface="Arial" panose="020B0604020202020204" pitchFamily="34" charset="0"/>
              <a:buChar char="•"/>
            </a:pPr>
            <a:r>
              <a:rPr lang="en-GB" sz="1200" b="1" dirty="0"/>
              <a:t>Nature-based solutions </a:t>
            </a:r>
            <a:r>
              <a:rPr lang="en-GB" sz="1200" dirty="0"/>
              <a:t>are being increasingly promoted for actions addressing multiple agendas</a:t>
            </a:r>
          </a:p>
          <a:p>
            <a:pPr marL="171450" indent="-171450">
              <a:spcBef>
                <a:spcPts val="0"/>
              </a:spcBef>
              <a:spcAft>
                <a:spcPts val="1200"/>
              </a:spcAft>
              <a:buFont typeface="Arial" panose="020B0604020202020204" pitchFamily="34" charset="0"/>
              <a:buChar char="•"/>
            </a:pPr>
            <a:r>
              <a:rPr lang="en-GB" sz="1200" dirty="0"/>
              <a:t>Initiatives and increasing interest from </a:t>
            </a:r>
            <a:r>
              <a:rPr lang="en-GB" sz="1200" b="1" dirty="0"/>
              <a:t>business and the private sector</a:t>
            </a:r>
            <a:r>
              <a:rPr lang="en-GB" sz="1200" dirty="0"/>
              <a:t>, to reverse the loss of biodiversity and reduce environmental impact</a:t>
            </a:r>
          </a:p>
        </p:txBody>
      </p:sp>
      <p:sp>
        <p:nvSpPr>
          <p:cNvPr id="4" name="Slide Number Placeholder 3"/>
          <p:cNvSpPr>
            <a:spLocks noGrp="1"/>
          </p:cNvSpPr>
          <p:nvPr>
            <p:ph type="sldNum" sz="quarter" idx="10"/>
          </p:nvPr>
        </p:nvSpPr>
        <p:spPr/>
        <p:txBody>
          <a:bodyPr/>
          <a:lstStyle/>
          <a:p>
            <a:fld id="{CBB636B2-3C1C-4293-9663-788153193D0C}" type="slidenum">
              <a:rPr lang="en-GB" smtClean="0"/>
              <a:t>6</a:t>
            </a:fld>
            <a:endParaRPr lang="en-GB"/>
          </a:p>
        </p:txBody>
      </p:sp>
    </p:spTree>
    <p:extLst>
      <p:ext uri="{BB962C8B-B14F-4D97-AF65-F5344CB8AC3E}">
        <p14:creationId xmlns:p14="http://schemas.microsoft.com/office/powerpoint/2010/main" val="403096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have been repeated calls for the</a:t>
            </a:r>
            <a:r>
              <a:rPr lang="en-GB" baseline="0" dirty="0"/>
              <a:t> post-2020 global biodiversity framework to provide </a:t>
            </a:r>
            <a:r>
              <a:rPr lang="en-GB" baseline="0" dirty="0" err="1"/>
              <a:t>aholistic</a:t>
            </a:r>
            <a:r>
              <a:rPr lang="en-GB" baseline="0" dirty="0"/>
              <a:t> framing of biodiversity-related goals, targets and/or milestones, responding to broader economic and societal needs. There is therefore a need to consider how diverse stakeholder actions could help build greater ambition and how this could be promoted by the post-2020 framework.</a:t>
            </a:r>
            <a:endParaRPr lang="en-GB" dirty="0"/>
          </a:p>
          <a:p>
            <a:endParaRPr lang="en-GB" dirty="0"/>
          </a:p>
          <a:p>
            <a:r>
              <a:rPr lang="en-GB" dirty="0"/>
              <a:t>As has been mentioned here,</a:t>
            </a:r>
            <a:r>
              <a:rPr lang="en-GB" baseline="0" dirty="0"/>
              <a:t> </a:t>
            </a:r>
            <a:endParaRPr lang="en-GB" dirty="0"/>
          </a:p>
          <a:p>
            <a:endParaRPr lang="en-GB" dirty="0"/>
          </a:p>
          <a:p>
            <a:r>
              <a:rPr lang="en-GB" dirty="0"/>
              <a:t>Each year the World Economic Forum publishes a Global Risks Report</a:t>
            </a:r>
            <a:r>
              <a:rPr lang="en-GB" baseline="0" dirty="0"/>
              <a:t> that is based on the perception of global risk amongst decision makers across sectors. In 2019 five of the eight top risks in terms of both impact and likelihood include environmental risks. </a:t>
            </a:r>
          </a:p>
          <a:p>
            <a:endParaRPr lang="en-GB" baseline="0" dirty="0"/>
          </a:p>
          <a:p>
            <a:r>
              <a:rPr lang="en-GB" baseline="0" dirty="0"/>
              <a:t>Traditional approaches are seen as being inflexible, incremental and irrelevant, suggesting a move to something innovative and impact-led. A move from a “project mentality” to a “platform mentality” is suggested. </a:t>
            </a:r>
            <a:endParaRPr lang="en-GB" dirty="0"/>
          </a:p>
          <a:p>
            <a:endParaRPr lang="en-GB" dirty="0"/>
          </a:p>
          <a:p>
            <a:r>
              <a:rPr lang="en-GB" dirty="0"/>
              <a:t>The IPCC are working on reports with direct relevance to biodiversity, </a:t>
            </a:r>
            <a:r>
              <a:rPr lang="en-GB" dirty="0" err="1"/>
              <a:t>SAICM</a:t>
            </a:r>
            <a:r>
              <a:rPr lang="en-GB" dirty="0"/>
              <a:t> are working on their post-2020 strategy.</a:t>
            </a:r>
            <a:r>
              <a:rPr lang="en-GB" baseline="0" dirty="0"/>
              <a:t> There are opportunities for ensuring alignment. </a:t>
            </a:r>
            <a:endParaRPr lang="en-GB" dirty="0"/>
          </a:p>
        </p:txBody>
      </p:sp>
      <p:sp>
        <p:nvSpPr>
          <p:cNvPr id="4" name="Slide Number Placeholder 3"/>
          <p:cNvSpPr>
            <a:spLocks noGrp="1"/>
          </p:cNvSpPr>
          <p:nvPr>
            <p:ph type="sldNum" sz="quarter" idx="10"/>
          </p:nvPr>
        </p:nvSpPr>
        <p:spPr/>
        <p:txBody>
          <a:bodyPr/>
          <a:lstStyle/>
          <a:p>
            <a:fld id="{CBB636B2-3C1C-4293-9663-788153193D0C}" type="slidenum">
              <a:rPr lang="en-GB" smtClean="0"/>
              <a:t>7</a:t>
            </a:fld>
            <a:endParaRPr lang="en-GB"/>
          </a:p>
        </p:txBody>
      </p:sp>
    </p:spTree>
    <p:extLst>
      <p:ext uri="{BB962C8B-B14F-4D97-AF65-F5344CB8AC3E}">
        <p14:creationId xmlns:p14="http://schemas.microsoft.com/office/powerpoint/2010/main" val="356404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the post-2020</a:t>
            </a:r>
            <a:r>
              <a:rPr lang="en-GB" baseline="0" dirty="0"/>
              <a:t> global biodiversity framework is adopted in 2020, parties to the Convention will also be considering the means for promoting and facilitating action. Putting in place the necessary enabling activities – resource mobilization, capacity building, technology transfer, technical and scientific cooperation – will be essential.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While I don’t have a separate slide on</a:t>
            </a:r>
            <a:r>
              <a:rPr lang="en-GB" baseline="0" dirty="0"/>
              <a:t> this, </a:t>
            </a:r>
            <a:r>
              <a:rPr lang="en-GB" dirty="0"/>
              <a:t>I would also like to point out two points that are related to the heading “</a:t>
            </a:r>
            <a:r>
              <a:rPr lang="en-GB" sz="1200" b="1" cap="small" dirty="0"/>
              <a:t>Building on the experience since COP10 in Nagoya” </a:t>
            </a:r>
            <a:r>
              <a:rPr lang="en-GB" dirty="0"/>
              <a:t>in the conference report:</a:t>
            </a:r>
          </a:p>
          <a:p>
            <a:pPr marL="228600" indent="-228600">
              <a:lnSpc>
                <a:spcPct val="100000"/>
              </a:lnSpc>
              <a:spcBef>
                <a:spcPts val="0"/>
              </a:spcBef>
              <a:spcAft>
                <a:spcPts val="600"/>
              </a:spcAft>
              <a:buFont typeface="Arial" panose="020B0604020202020204" pitchFamily="34" charset="0"/>
              <a:buChar char="•"/>
            </a:pPr>
            <a:r>
              <a:rPr lang="en-GB" sz="1200" dirty="0"/>
              <a:t>It is essential to be able to track implementation of the post-2020 global biodiversity framework from day one</a:t>
            </a:r>
          </a:p>
          <a:p>
            <a:pPr marL="228600" indent="-228600">
              <a:lnSpc>
                <a:spcPct val="100000"/>
              </a:lnSpc>
              <a:spcBef>
                <a:spcPts val="0"/>
              </a:spcBef>
              <a:spcAft>
                <a:spcPts val="600"/>
              </a:spcAft>
              <a:buFont typeface="Arial" panose="020B0604020202020204" pitchFamily="34" charset="0"/>
              <a:buChar char="•"/>
            </a:pPr>
            <a:r>
              <a:rPr lang="en-GB" sz="1200" dirty="0"/>
              <a:t>Addressing equity and imbalances will be critical to a successful post-2020 global biodiversity framework</a:t>
            </a:r>
          </a:p>
        </p:txBody>
      </p:sp>
      <p:sp>
        <p:nvSpPr>
          <p:cNvPr id="4" name="Slide Number Placeholder 3"/>
          <p:cNvSpPr>
            <a:spLocks noGrp="1"/>
          </p:cNvSpPr>
          <p:nvPr>
            <p:ph type="sldNum" sz="quarter" idx="10"/>
          </p:nvPr>
        </p:nvSpPr>
        <p:spPr/>
        <p:txBody>
          <a:bodyPr/>
          <a:lstStyle/>
          <a:p>
            <a:fld id="{CBB636B2-3C1C-4293-9663-788153193D0C}" type="slidenum">
              <a:rPr lang="en-GB" smtClean="0"/>
              <a:t>8</a:t>
            </a:fld>
            <a:endParaRPr lang="en-GB"/>
          </a:p>
        </p:txBody>
      </p:sp>
    </p:spTree>
    <p:extLst>
      <p:ext uri="{BB962C8B-B14F-4D97-AF65-F5344CB8AC3E}">
        <p14:creationId xmlns:p14="http://schemas.microsoft.com/office/powerpoint/2010/main" val="76754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0"/>
              </a:spcBef>
              <a:spcAft>
                <a:spcPts val="600"/>
              </a:spcAft>
              <a:buNone/>
            </a:pPr>
            <a:r>
              <a:rPr lang="en-GB" sz="1200" dirty="0">
                <a:cs typeface="Calibri"/>
              </a:rPr>
              <a:t>The first interactive session </a:t>
            </a:r>
            <a:r>
              <a:rPr lang="en-GB" sz="1200" dirty="0"/>
              <a:t>focused on the 2050 Vision for Biodiversity of “Living in harmony with nature”</a:t>
            </a:r>
            <a:endParaRPr lang="en-GB" sz="1200" dirty="0">
              <a:cs typeface="Calibri"/>
            </a:endParaRPr>
          </a:p>
          <a:p>
            <a:pPr marL="0" indent="0">
              <a:lnSpc>
                <a:spcPct val="110000"/>
              </a:lnSpc>
              <a:spcBef>
                <a:spcPts val="0"/>
              </a:spcBef>
              <a:spcAft>
                <a:spcPts val="600"/>
              </a:spcAft>
              <a:buNone/>
            </a:pPr>
            <a:r>
              <a:rPr lang="en-GB" sz="1200" dirty="0"/>
              <a:t>Here we encouraged participants to consider the future that they want to see, and the changes necessary to achieve this</a:t>
            </a:r>
          </a:p>
          <a:p>
            <a:pPr>
              <a:spcBef>
                <a:spcPts val="0"/>
              </a:spcBef>
              <a:spcAft>
                <a:spcPts val="600"/>
              </a:spcAft>
            </a:pPr>
            <a:endParaRPr lang="en-GB" sz="1200" dirty="0"/>
          </a:p>
        </p:txBody>
      </p:sp>
      <p:sp>
        <p:nvSpPr>
          <p:cNvPr id="4" name="Slide Number Placeholder 3"/>
          <p:cNvSpPr>
            <a:spLocks noGrp="1"/>
          </p:cNvSpPr>
          <p:nvPr>
            <p:ph type="sldNum" sz="quarter" idx="10"/>
          </p:nvPr>
        </p:nvSpPr>
        <p:spPr/>
        <p:txBody>
          <a:bodyPr/>
          <a:lstStyle/>
          <a:p>
            <a:fld id="{CBB636B2-3C1C-4293-9663-788153193D0C}" type="slidenum">
              <a:rPr lang="en-GB" smtClean="0"/>
              <a:t>9</a:t>
            </a:fld>
            <a:endParaRPr lang="en-GB"/>
          </a:p>
        </p:txBody>
      </p:sp>
    </p:spTree>
    <p:extLst>
      <p:ext uri="{BB962C8B-B14F-4D97-AF65-F5344CB8AC3E}">
        <p14:creationId xmlns:p14="http://schemas.microsoft.com/office/powerpoint/2010/main" val="4947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A8B6F7-7925-4940-834C-3DE2E8B09578}" type="datetimeFigureOut">
              <a:rPr lang="en-GB" smtClean="0"/>
              <a:pPr/>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C89F2-FE74-45FC-94B9-6D145BBD4A3E}" type="slidenum">
              <a:rPr lang="en-GB" smtClean="0"/>
              <a:pPr/>
              <a:t>‹#›</a:t>
            </a:fld>
            <a:endParaRPr lang="en-GB"/>
          </a:p>
        </p:txBody>
      </p:sp>
    </p:spTree>
    <p:extLst>
      <p:ext uri="{BB962C8B-B14F-4D97-AF65-F5344CB8AC3E}">
        <p14:creationId xmlns:p14="http://schemas.microsoft.com/office/powerpoint/2010/main" val="409421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A8B6F7-7925-4940-834C-3DE2E8B09578}" type="datetimeFigureOut">
              <a:rPr lang="en-GB" smtClean="0"/>
              <a:pPr/>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C89F2-FE74-45FC-94B9-6D145BBD4A3E}" type="slidenum">
              <a:rPr lang="en-GB" smtClean="0"/>
              <a:pPr/>
              <a:t>‹#›</a:t>
            </a:fld>
            <a:endParaRPr lang="en-GB"/>
          </a:p>
        </p:txBody>
      </p:sp>
    </p:spTree>
    <p:extLst>
      <p:ext uri="{BB962C8B-B14F-4D97-AF65-F5344CB8AC3E}">
        <p14:creationId xmlns:p14="http://schemas.microsoft.com/office/powerpoint/2010/main" val="406706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A8B6F7-7925-4940-834C-3DE2E8B09578}" type="datetimeFigureOut">
              <a:rPr lang="en-GB" smtClean="0"/>
              <a:pPr/>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C89F2-FE74-45FC-94B9-6D145BBD4A3E}" type="slidenum">
              <a:rPr lang="en-GB" smtClean="0"/>
              <a:pPr/>
              <a:t>‹#›</a:t>
            </a:fld>
            <a:endParaRPr lang="en-GB"/>
          </a:p>
        </p:txBody>
      </p:sp>
    </p:spTree>
    <p:extLst>
      <p:ext uri="{BB962C8B-B14F-4D97-AF65-F5344CB8AC3E}">
        <p14:creationId xmlns:p14="http://schemas.microsoft.com/office/powerpoint/2010/main" val="204360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A8B6F7-7925-4940-834C-3DE2E8B09578}" type="datetimeFigureOut">
              <a:rPr lang="en-GB" smtClean="0"/>
              <a:pPr/>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C89F2-FE74-45FC-94B9-6D145BBD4A3E}" type="slidenum">
              <a:rPr lang="en-GB" smtClean="0"/>
              <a:pPr/>
              <a:t>‹#›</a:t>
            </a:fld>
            <a:endParaRPr lang="en-GB"/>
          </a:p>
        </p:txBody>
      </p:sp>
    </p:spTree>
    <p:extLst>
      <p:ext uri="{BB962C8B-B14F-4D97-AF65-F5344CB8AC3E}">
        <p14:creationId xmlns:p14="http://schemas.microsoft.com/office/powerpoint/2010/main" val="146707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A8B6F7-7925-4940-834C-3DE2E8B09578}" type="datetimeFigureOut">
              <a:rPr lang="en-GB" smtClean="0"/>
              <a:pPr/>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C89F2-FE74-45FC-94B9-6D145BBD4A3E}" type="slidenum">
              <a:rPr lang="en-GB" smtClean="0"/>
              <a:pPr/>
              <a:t>‹#›</a:t>
            </a:fld>
            <a:endParaRPr lang="en-GB"/>
          </a:p>
        </p:txBody>
      </p:sp>
    </p:spTree>
    <p:extLst>
      <p:ext uri="{BB962C8B-B14F-4D97-AF65-F5344CB8AC3E}">
        <p14:creationId xmlns:p14="http://schemas.microsoft.com/office/powerpoint/2010/main" val="316737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A8B6F7-7925-4940-834C-3DE2E8B09578}" type="datetimeFigureOut">
              <a:rPr lang="en-GB" smtClean="0"/>
              <a:pPr/>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C89F2-FE74-45FC-94B9-6D145BBD4A3E}" type="slidenum">
              <a:rPr lang="en-GB" smtClean="0"/>
              <a:pPr/>
              <a:t>‹#›</a:t>
            </a:fld>
            <a:endParaRPr lang="en-GB"/>
          </a:p>
        </p:txBody>
      </p:sp>
    </p:spTree>
    <p:extLst>
      <p:ext uri="{BB962C8B-B14F-4D97-AF65-F5344CB8AC3E}">
        <p14:creationId xmlns:p14="http://schemas.microsoft.com/office/powerpoint/2010/main" val="174113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A8B6F7-7925-4940-834C-3DE2E8B09578}" type="datetimeFigureOut">
              <a:rPr lang="en-GB" smtClean="0"/>
              <a:pPr/>
              <a:t>29/10/2019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7C89F2-FE74-45FC-94B9-6D145BBD4A3E}" type="slidenum">
              <a:rPr lang="en-GB" smtClean="0"/>
              <a:pPr/>
              <a:t>‹#›</a:t>
            </a:fld>
            <a:endParaRPr lang="en-GB"/>
          </a:p>
        </p:txBody>
      </p:sp>
    </p:spTree>
    <p:extLst>
      <p:ext uri="{BB962C8B-B14F-4D97-AF65-F5344CB8AC3E}">
        <p14:creationId xmlns:p14="http://schemas.microsoft.com/office/powerpoint/2010/main" val="358589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A8B6F7-7925-4940-834C-3DE2E8B09578}" type="datetimeFigureOut">
              <a:rPr lang="en-GB" smtClean="0"/>
              <a:pPr/>
              <a:t>29/10/2019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7C89F2-FE74-45FC-94B9-6D145BBD4A3E}" type="slidenum">
              <a:rPr lang="en-GB" smtClean="0"/>
              <a:pPr/>
              <a:t>‹#›</a:t>
            </a:fld>
            <a:endParaRPr lang="en-GB"/>
          </a:p>
        </p:txBody>
      </p:sp>
    </p:spTree>
    <p:extLst>
      <p:ext uri="{BB962C8B-B14F-4D97-AF65-F5344CB8AC3E}">
        <p14:creationId xmlns:p14="http://schemas.microsoft.com/office/powerpoint/2010/main" val="146430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8B6F7-7925-4940-834C-3DE2E8B09578}" type="datetimeFigureOut">
              <a:rPr lang="en-GB" smtClean="0"/>
              <a:pPr/>
              <a:t>29/10/2019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7C89F2-FE74-45FC-94B9-6D145BBD4A3E}" type="slidenum">
              <a:rPr lang="en-GB" smtClean="0"/>
              <a:pPr/>
              <a:t>‹#›</a:t>
            </a:fld>
            <a:endParaRPr lang="en-GB"/>
          </a:p>
        </p:txBody>
      </p:sp>
    </p:spTree>
    <p:extLst>
      <p:ext uri="{BB962C8B-B14F-4D97-AF65-F5344CB8AC3E}">
        <p14:creationId xmlns:p14="http://schemas.microsoft.com/office/powerpoint/2010/main" val="290956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A8B6F7-7925-4940-834C-3DE2E8B09578}" type="datetimeFigureOut">
              <a:rPr lang="en-GB" smtClean="0"/>
              <a:pPr/>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C89F2-FE74-45FC-94B9-6D145BBD4A3E}" type="slidenum">
              <a:rPr lang="en-GB" smtClean="0"/>
              <a:pPr/>
              <a:t>‹#›</a:t>
            </a:fld>
            <a:endParaRPr lang="en-GB"/>
          </a:p>
        </p:txBody>
      </p:sp>
    </p:spTree>
    <p:extLst>
      <p:ext uri="{BB962C8B-B14F-4D97-AF65-F5344CB8AC3E}">
        <p14:creationId xmlns:p14="http://schemas.microsoft.com/office/powerpoint/2010/main" val="250192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A8B6F7-7925-4940-834C-3DE2E8B09578}" type="datetimeFigureOut">
              <a:rPr lang="en-GB" smtClean="0"/>
              <a:pPr/>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C89F2-FE74-45FC-94B9-6D145BBD4A3E}" type="slidenum">
              <a:rPr lang="en-GB" smtClean="0"/>
              <a:pPr/>
              <a:t>‹#›</a:t>
            </a:fld>
            <a:endParaRPr lang="en-GB"/>
          </a:p>
        </p:txBody>
      </p:sp>
    </p:spTree>
    <p:extLst>
      <p:ext uri="{BB962C8B-B14F-4D97-AF65-F5344CB8AC3E}">
        <p14:creationId xmlns:p14="http://schemas.microsoft.com/office/powerpoint/2010/main" val="3267007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A8B6F7-7925-4940-834C-3DE2E8B09578}" type="datetimeFigureOut">
              <a:rPr lang="en-GB" smtClean="0"/>
              <a:pPr/>
              <a:t>29/10/2019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7C89F2-FE74-45FC-94B9-6D145BBD4A3E}" type="slidenum">
              <a:rPr lang="en-GB" smtClean="0"/>
              <a:pPr/>
              <a:t>‹#›</a:t>
            </a:fld>
            <a:endParaRPr lang="en-GB"/>
          </a:p>
        </p:txBody>
      </p:sp>
    </p:spTree>
    <p:extLst>
      <p:ext uri="{BB962C8B-B14F-4D97-AF65-F5344CB8AC3E}">
        <p14:creationId xmlns:p14="http://schemas.microsoft.com/office/powerpoint/2010/main" val="1591214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rondheimconference.org/" TargetMode="External"/><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s://enb.iisd.org/biodiv/trondheimconference/9/" TargetMode="External"/><Relationship Id="rId4" Type="http://schemas.openxmlformats.org/officeDocument/2006/relationships/hyperlink" Target="https://trondheimconference.org/conference-repor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83568" y="2708920"/>
            <a:ext cx="7776864" cy="4394921"/>
          </a:xfrm>
          <a:prstGeom prst="rect">
            <a:avLst/>
          </a:prstGeom>
          <a:noFill/>
        </p:spPr>
        <p:txBody>
          <a:bodyPr wrap="square" rtlCol="0">
            <a:spAutoFit/>
          </a:bodyPr>
          <a:lstStyle/>
          <a:p>
            <a:pPr algn="ctr"/>
            <a:r>
              <a:rPr lang="en-GB" sz="3500" b="1" dirty="0"/>
              <a:t>Making biodiversity matter</a:t>
            </a:r>
          </a:p>
          <a:p>
            <a:pPr algn="ctr"/>
            <a:r>
              <a:rPr lang="en-GB" sz="2800" b="1" dirty="0"/>
              <a:t>Knowledge and know-how for the post-2020 global biodiversity framework </a:t>
            </a:r>
            <a:endParaRPr lang="en-GB" sz="2800" dirty="0"/>
          </a:p>
          <a:p>
            <a:pPr algn="ctr">
              <a:lnSpc>
                <a:spcPct val="150000"/>
              </a:lnSpc>
            </a:pPr>
            <a:endParaRPr lang="en-GB" sz="1000" b="1" i="1" dirty="0">
              <a:cs typeface="Times New Roman" pitchFamily="18" charset="0"/>
            </a:endParaRPr>
          </a:p>
          <a:p>
            <a:pPr algn="ctr"/>
            <a:r>
              <a:rPr lang="en-GB" sz="2400" i="1" dirty="0">
                <a:cs typeface="Times New Roman" pitchFamily="18" charset="0"/>
              </a:rPr>
              <a:t>The outcomes of the ninth Trondheim Conference on Biodiversity, held in </a:t>
            </a:r>
            <a:r>
              <a:rPr lang="en-GB" sz="2400" i="1" dirty="0"/>
              <a:t>Trondheim, Norway, 2 – 5 July 2019</a:t>
            </a:r>
          </a:p>
          <a:p>
            <a:pPr algn="ctr"/>
            <a:endParaRPr lang="en-GB" sz="2400" i="1" dirty="0"/>
          </a:p>
          <a:p>
            <a:pPr algn="ctr"/>
            <a:r>
              <a:rPr lang="en-GB" sz="2400" i="1" dirty="0"/>
              <a:t>Presented by </a:t>
            </a:r>
            <a:r>
              <a:rPr lang="nb-NO" sz="2400" i="1" dirty="0"/>
              <a:t>Andreas B. Schei, senior adviser in </a:t>
            </a:r>
            <a:r>
              <a:rPr lang="nb-NO" sz="2400" i="1" dirty="0" err="1"/>
              <a:t>the</a:t>
            </a:r>
            <a:r>
              <a:rPr lang="nb-NO" sz="2400" i="1" dirty="0"/>
              <a:t> Norwegian Environment </a:t>
            </a:r>
            <a:r>
              <a:rPr lang="nb-NO" sz="2400" i="1" dirty="0" err="1"/>
              <a:t>Agency</a:t>
            </a:r>
            <a:r>
              <a:rPr lang="nb-NO" sz="2400" i="1" dirty="0"/>
              <a:t> and </a:t>
            </a:r>
            <a:r>
              <a:rPr lang="nb-NO" sz="2400" i="1" dirty="0" err="1"/>
              <a:t>member</a:t>
            </a:r>
            <a:r>
              <a:rPr lang="nb-NO" sz="2400" i="1" dirty="0"/>
              <a:t> </a:t>
            </a:r>
            <a:r>
              <a:rPr lang="nb-NO" sz="2400" i="1" dirty="0" err="1"/>
              <a:t>of</a:t>
            </a:r>
            <a:r>
              <a:rPr lang="nb-NO" sz="2400" i="1" dirty="0"/>
              <a:t> </a:t>
            </a:r>
            <a:r>
              <a:rPr lang="nb-NO" sz="2400" i="1" dirty="0" err="1"/>
              <a:t>the</a:t>
            </a:r>
            <a:r>
              <a:rPr lang="nb-NO" sz="2400" i="1" dirty="0"/>
              <a:t> Norwegian </a:t>
            </a:r>
            <a:r>
              <a:rPr lang="nb-NO" sz="2400" i="1" dirty="0" err="1"/>
              <a:t>delegation</a:t>
            </a:r>
            <a:r>
              <a:rPr lang="nb-NO" sz="2400" i="1" dirty="0"/>
              <a:t> to OEWG-1</a:t>
            </a:r>
          </a:p>
          <a:p>
            <a:pPr algn="ctr">
              <a:lnSpc>
                <a:spcPct val="150000"/>
              </a:lnSpc>
            </a:pPr>
            <a:endParaRPr lang="en-GB" sz="2200" i="1" dirty="0"/>
          </a:p>
        </p:txBody>
      </p:sp>
      <p:pic>
        <p:nvPicPr>
          <p:cNvPr id="6" name="Picture 6" descr="Logo Trh"/>
          <p:cNvPicPr>
            <a:picLocks noChangeAspect="1" noChangeArrowheads="1"/>
          </p:cNvPicPr>
          <p:nvPr/>
        </p:nvPicPr>
        <p:blipFill>
          <a:blip r:embed="rId3" cstate="print"/>
          <a:srcRect/>
          <a:stretch>
            <a:fillRect/>
          </a:stretch>
        </p:blipFill>
        <p:spPr bwMode="auto">
          <a:xfrm>
            <a:off x="2519772" y="404664"/>
            <a:ext cx="4104456" cy="221298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5268690"/>
              </p:ext>
            </p:extLst>
          </p:nvPr>
        </p:nvGraphicFramePr>
        <p:xfrm>
          <a:off x="359532" y="2125305"/>
          <a:ext cx="8424936" cy="4251960"/>
        </p:xfrm>
        <a:graphic>
          <a:graphicData uri="http://schemas.openxmlformats.org/drawingml/2006/table">
            <a:tbl>
              <a:tblPr firstRow="1" firstCol="1" bandRow="1">
                <a:tableStyleId>{5C22544A-7EE6-4342-B048-85BDC9FD1C3A}</a:tableStyleId>
              </a:tblPr>
              <a:tblGrid>
                <a:gridCol w="4634135">
                  <a:extLst>
                    <a:ext uri="{9D8B030D-6E8A-4147-A177-3AD203B41FA5}">
                      <a16:colId xmlns:a16="http://schemas.microsoft.com/office/drawing/2014/main" val="20000"/>
                    </a:ext>
                  </a:extLst>
                </a:gridCol>
                <a:gridCol w="3790801">
                  <a:extLst>
                    <a:ext uri="{9D8B030D-6E8A-4147-A177-3AD203B41FA5}">
                      <a16:colId xmlns:a16="http://schemas.microsoft.com/office/drawing/2014/main" val="20001"/>
                    </a:ext>
                  </a:extLst>
                </a:gridCol>
              </a:tblGrid>
              <a:tr h="3584255">
                <a:tc>
                  <a:txBody>
                    <a:bodyPr/>
                    <a:lstStyle/>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Educate, communicate</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Change human behaviour, perceptions, commitment</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Change food systems</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Increased participation and ownership</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Increased knowledge</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Rights, including human rights</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Transition into green economy and technological development</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Valuation, risk-assessment, accounting</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Local level/IPLCs</a:t>
                      </a:r>
                    </a:p>
                    <a:p>
                      <a:pPr marL="342900" marR="0" lvl="0" indent="-342900" algn="l" defTabSz="685800" rtl="0" eaLnBrk="1" fontAlgn="auto" latinLnBrk="0" hangingPunct="1">
                        <a:lnSpc>
                          <a:spcPct val="100000"/>
                        </a:lnSpc>
                        <a:spcBef>
                          <a:spcPts val="0"/>
                        </a:spcBef>
                        <a:spcAft>
                          <a:spcPts val="600"/>
                        </a:spcAft>
                        <a:buClrTx/>
                        <a:buSzPts val="1000"/>
                        <a:buFont typeface="Symbol" panose="05050102010706020507" pitchFamily="18" charset="2"/>
                        <a:buChar char=""/>
                        <a:tabLst>
                          <a:tab pos="540385" algn="l"/>
                          <a:tab pos="721995" algn="l"/>
                        </a:tabLst>
                        <a:defRPr/>
                      </a:pPr>
                      <a:r>
                        <a:rPr lang="en-GB" sz="1950" b="0" dirty="0">
                          <a:solidFill>
                            <a:schemeClr val="tx1"/>
                          </a:solidFill>
                          <a:effectLst/>
                        </a:rPr>
                        <a:t>Change production and consumption</a:t>
                      </a:r>
                    </a:p>
                  </a:txBody>
                  <a:tcPr marL="68580" marR="68580" marT="0" marB="0">
                    <a:lnL w="38100" cap="flat" cmpd="sng" algn="ctr">
                      <a:solidFill>
                        <a:schemeClr val="accent5"/>
                      </a:solidFill>
                      <a:prstDash val="sysDash"/>
                      <a:round/>
                      <a:headEnd type="none" w="med" len="med"/>
                      <a:tailEnd type="none" w="med" len="med"/>
                    </a:lnL>
                    <a:lnT w="38100" cap="flat" cmpd="sng" algn="ctr">
                      <a:solidFill>
                        <a:schemeClr val="accent5"/>
                      </a:solidFill>
                      <a:prstDash val="sysDash"/>
                      <a:round/>
                      <a:headEnd type="none" w="med" len="med"/>
                      <a:tailEnd type="none" w="med" len="med"/>
                    </a:lnT>
                    <a:lnB w="38100" cap="flat" cmpd="sng" algn="ctr">
                      <a:solidFill>
                        <a:schemeClr val="accent5"/>
                      </a:solidFill>
                      <a:prstDash val="sysDash"/>
                      <a:round/>
                      <a:headEnd type="none" w="med" len="med"/>
                      <a:tailEnd type="none" w="med" len="med"/>
                    </a:lnB>
                    <a:noFill/>
                  </a:tcPr>
                </a:tc>
                <a:tc>
                  <a:txBody>
                    <a:bodyPr/>
                    <a:lstStyle/>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Mainstreaming</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Human well-being</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Fair and equitable sharing</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Transformative change</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Sustainable use and nature management</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Governance, policy and legal frameworks and financial resources</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Monitoring, reporting, compliance</a:t>
                      </a:r>
                    </a:p>
                    <a:p>
                      <a:pPr marL="342900" lvl="0" indent="-342900">
                        <a:lnSpc>
                          <a:spcPct val="100000"/>
                        </a:lnSpc>
                        <a:spcBef>
                          <a:spcPts val="0"/>
                        </a:spcBef>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Lessons learned and solutions</a:t>
                      </a:r>
                      <a:endParaRPr lang="en-GB" sz="19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38100" cap="flat" cmpd="sng" algn="ctr">
                      <a:solidFill>
                        <a:schemeClr val="accent5"/>
                      </a:solidFill>
                      <a:prstDash val="sysDash"/>
                      <a:round/>
                      <a:headEnd type="none" w="med" len="med"/>
                      <a:tailEnd type="none" w="med" len="med"/>
                    </a:lnR>
                    <a:lnT w="38100" cap="flat" cmpd="sng" algn="ctr">
                      <a:solidFill>
                        <a:schemeClr val="accent5"/>
                      </a:solidFill>
                      <a:prstDash val="sysDash"/>
                      <a:round/>
                      <a:headEnd type="none" w="med" len="med"/>
                      <a:tailEnd type="none" w="med" len="med"/>
                    </a:lnT>
                    <a:lnB w="38100" cap="flat" cmpd="sng" algn="ctr">
                      <a:solidFill>
                        <a:schemeClr val="accent5"/>
                      </a:solidFill>
                      <a:prstDash val="sysDash"/>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extBox 5"/>
          <p:cNvSpPr txBox="1"/>
          <p:nvPr/>
        </p:nvSpPr>
        <p:spPr>
          <a:xfrm>
            <a:off x="359532" y="548680"/>
            <a:ext cx="8424936" cy="553998"/>
          </a:xfrm>
          <a:prstGeom prst="rect">
            <a:avLst/>
          </a:prstGeom>
          <a:noFill/>
        </p:spPr>
        <p:txBody>
          <a:bodyPr wrap="square" rtlCol="0">
            <a:spAutoFit/>
          </a:bodyPr>
          <a:lstStyle/>
          <a:p>
            <a:pPr algn="ctr"/>
            <a:r>
              <a:rPr lang="en-GB" sz="3000" b="1" cap="small" dirty="0"/>
              <a:t>further developing the vision of where we need to be</a:t>
            </a:r>
            <a:endParaRPr lang="en-GB" sz="3000" cap="small" dirty="0">
              <a:latin typeface="Calibri"/>
              <a:cs typeface="Calibri"/>
            </a:endParaRPr>
          </a:p>
        </p:txBody>
      </p:sp>
      <p:sp>
        <p:nvSpPr>
          <p:cNvPr id="6" name="Marcador de contenido 2"/>
          <p:cNvSpPr txBox="1">
            <a:spLocks/>
          </p:cNvSpPr>
          <p:nvPr/>
        </p:nvSpPr>
        <p:spPr>
          <a:xfrm>
            <a:off x="388491" y="1844824"/>
            <a:ext cx="8424936" cy="43924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sz="2200" dirty="0"/>
          </a:p>
        </p:txBody>
      </p:sp>
      <p:sp>
        <p:nvSpPr>
          <p:cNvPr id="2" name="TextBox 1"/>
          <p:cNvSpPr txBox="1"/>
          <p:nvPr/>
        </p:nvSpPr>
        <p:spPr>
          <a:xfrm>
            <a:off x="359532" y="1383159"/>
            <a:ext cx="8100900" cy="461665"/>
          </a:xfrm>
          <a:prstGeom prst="rect">
            <a:avLst/>
          </a:prstGeom>
          <a:noFill/>
        </p:spPr>
        <p:txBody>
          <a:bodyPr wrap="square" rtlCol="0">
            <a:spAutoFit/>
          </a:bodyPr>
          <a:lstStyle/>
          <a:p>
            <a:r>
              <a:rPr lang="en-GB" sz="2400" dirty="0"/>
              <a:t>Possible pathways were clustered under the following headings: </a:t>
            </a:r>
          </a:p>
        </p:txBody>
      </p:sp>
    </p:spTree>
    <p:extLst>
      <p:ext uri="{BB962C8B-B14F-4D97-AF65-F5344CB8AC3E}">
        <p14:creationId xmlns:p14="http://schemas.microsoft.com/office/powerpoint/2010/main" val="310036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8161" y="188640"/>
            <a:ext cx="8627678" cy="1015663"/>
          </a:xfrm>
          <a:prstGeom prst="rect">
            <a:avLst/>
          </a:prstGeom>
          <a:noFill/>
        </p:spPr>
        <p:txBody>
          <a:bodyPr wrap="square" rtlCol="0">
            <a:spAutoFit/>
          </a:bodyPr>
          <a:lstStyle/>
          <a:p>
            <a:pPr algn="ctr"/>
            <a:r>
              <a:rPr lang="en-GB" sz="3000" b="1" cap="small" dirty="0"/>
              <a:t>Identifying what is needed to achieve </a:t>
            </a:r>
          </a:p>
          <a:p>
            <a:pPr algn="ctr"/>
            <a:r>
              <a:rPr lang="en-GB" sz="3000" b="1" cap="small" dirty="0"/>
              <a:t>the 2050 vision for biodiversity</a:t>
            </a:r>
          </a:p>
        </p:txBody>
      </p:sp>
      <p:pic>
        <p:nvPicPr>
          <p:cNvPr id="3074" name="Picture 2" descr="http://enb.iisd.org/biodiv/trondheimconference/9/images/4jul/370A3752-tn.jpg">
            <a:extLst>
              <a:ext uri="{FF2B5EF4-FFF2-40B4-BE49-F238E27FC236}">
                <a16:creationId xmlns:a16="http://schemas.microsoft.com/office/drawing/2014/main" id="{0C5E0035-9DF9-4A54-BAE7-BBFB51932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4303"/>
            <a:ext cx="9143999" cy="591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84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956" y="384999"/>
            <a:ext cx="8627678" cy="1015663"/>
          </a:xfrm>
          <a:prstGeom prst="rect">
            <a:avLst/>
          </a:prstGeom>
          <a:noFill/>
        </p:spPr>
        <p:txBody>
          <a:bodyPr wrap="square" rtlCol="0">
            <a:spAutoFit/>
          </a:bodyPr>
          <a:lstStyle/>
          <a:p>
            <a:pPr algn="ctr"/>
            <a:r>
              <a:rPr lang="en-GB" sz="3000" b="1" cap="small" dirty="0"/>
              <a:t>Identifying what is needed to achieve the 2050 vision for biodiversity</a:t>
            </a:r>
          </a:p>
        </p:txBody>
      </p:sp>
      <p:sp>
        <p:nvSpPr>
          <p:cNvPr id="5" name="Content Placeholder 4"/>
          <p:cNvSpPr>
            <a:spLocks noGrp="1"/>
          </p:cNvSpPr>
          <p:nvPr>
            <p:ph idx="1"/>
          </p:nvPr>
        </p:nvSpPr>
        <p:spPr>
          <a:xfrm>
            <a:off x="454456" y="2132856"/>
            <a:ext cx="4189552" cy="2395686"/>
          </a:xfrm>
        </p:spPr>
        <p:txBody>
          <a:bodyPr>
            <a:noAutofit/>
          </a:bodyPr>
          <a:lstStyle/>
          <a:p>
            <a:pPr marL="0" indent="0">
              <a:lnSpc>
                <a:spcPct val="100000"/>
              </a:lnSpc>
              <a:spcBef>
                <a:spcPts val="0"/>
              </a:spcBef>
              <a:spcAft>
                <a:spcPts val="600"/>
              </a:spcAft>
              <a:buNone/>
            </a:pPr>
            <a:r>
              <a:rPr lang="en-GB" sz="2400" dirty="0"/>
              <a:t>The discussions covered:</a:t>
            </a:r>
          </a:p>
        </p:txBody>
      </p:sp>
      <p:graphicFrame>
        <p:nvGraphicFramePr>
          <p:cNvPr id="8" name="Table 7"/>
          <p:cNvGraphicFramePr>
            <a:graphicFrameLocks noGrp="1"/>
          </p:cNvGraphicFramePr>
          <p:nvPr>
            <p:extLst>
              <p:ext uri="{D42A27DB-BD31-4B8C-83A1-F6EECF244321}">
                <p14:modId xmlns:p14="http://schemas.microsoft.com/office/powerpoint/2010/main" val="4136295823"/>
              </p:ext>
            </p:extLst>
          </p:nvPr>
        </p:nvGraphicFramePr>
        <p:xfrm>
          <a:off x="613355" y="2996952"/>
          <a:ext cx="7920880" cy="1924794"/>
        </p:xfrm>
        <a:graphic>
          <a:graphicData uri="http://schemas.openxmlformats.org/drawingml/2006/table">
            <a:tbl>
              <a:tblPr firstRow="1" firstCol="1" bandRow="1">
                <a:tableStyleId>{5C22544A-7EE6-4342-B048-85BDC9FD1C3A}</a:tableStyleId>
              </a:tblPr>
              <a:tblGrid>
                <a:gridCol w="3182497">
                  <a:extLst>
                    <a:ext uri="{9D8B030D-6E8A-4147-A177-3AD203B41FA5}">
                      <a16:colId xmlns:a16="http://schemas.microsoft.com/office/drawing/2014/main" val="3332583643"/>
                    </a:ext>
                  </a:extLst>
                </a:gridCol>
                <a:gridCol w="4738383">
                  <a:extLst>
                    <a:ext uri="{9D8B030D-6E8A-4147-A177-3AD203B41FA5}">
                      <a16:colId xmlns:a16="http://schemas.microsoft.com/office/drawing/2014/main" val="1342535779"/>
                    </a:ext>
                  </a:extLst>
                </a:gridCol>
              </a:tblGrid>
              <a:tr h="1924794">
                <a:tc>
                  <a:txBody>
                    <a:bodyPr/>
                    <a:lstStyle/>
                    <a:p>
                      <a:pPr marL="342900" lvl="0" indent="-342900">
                        <a:lnSpc>
                          <a:spcPct val="107000"/>
                        </a:lnSpc>
                        <a:spcBef>
                          <a:spcPts val="600"/>
                        </a:spcBef>
                        <a:spcAft>
                          <a:spcPts val="0"/>
                        </a:spcAft>
                        <a:buSzPts val="1000"/>
                        <a:buFont typeface="Symbol" panose="05050102010706020507" pitchFamily="18" charset="2"/>
                        <a:buChar char=""/>
                        <a:tabLst>
                          <a:tab pos="540385" algn="l"/>
                          <a:tab pos="721995" algn="l"/>
                        </a:tabLst>
                      </a:pPr>
                      <a:r>
                        <a:rPr lang="en-GB" sz="1950" b="0" dirty="0">
                          <a:solidFill>
                            <a:schemeClr val="tx1"/>
                          </a:solidFill>
                          <a:effectLst/>
                        </a:rPr>
                        <a:t>Vision and mission</a:t>
                      </a:r>
                    </a:p>
                    <a:p>
                      <a:pPr marL="342900" lvl="0" indent="-342900">
                        <a:lnSpc>
                          <a:spcPct val="107000"/>
                        </a:lnSpc>
                        <a:spcAft>
                          <a:spcPts val="0"/>
                        </a:spcAft>
                        <a:buSzPts val="1000"/>
                        <a:buFont typeface="Symbol" panose="05050102010706020507" pitchFamily="18" charset="2"/>
                        <a:buChar char=""/>
                        <a:tabLst>
                          <a:tab pos="540385" algn="l"/>
                          <a:tab pos="721995" algn="l"/>
                        </a:tabLst>
                      </a:pPr>
                      <a:r>
                        <a:rPr lang="en-GB" sz="1950" b="0" dirty="0">
                          <a:solidFill>
                            <a:schemeClr val="tx1"/>
                          </a:solidFill>
                          <a:effectLst/>
                        </a:rPr>
                        <a:t>Review and accountability</a:t>
                      </a:r>
                    </a:p>
                    <a:p>
                      <a:pPr marL="342900" lvl="0" indent="-342900">
                        <a:lnSpc>
                          <a:spcPct val="107000"/>
                        </a:lnSpc>
                        <a:spcAft>
                          <a:spcPts val="0"/>
                        </a:spcAft>
                        <a:buSzPts val="1000"/>
                        <a:buFont typeface="Symbol" panose="05050102010706020507" pitchFamily="18" charset="2"/>
                        <a:buChar char=""/>
                        <a:tabLst>
                          <a:tab pos="540385" algn="l"/>
                          <a:tab pos="721995" algn="l"/>
                        </a:tabLst>
                      </a:pPr>
                      <a:r>
                        <a:rPr lang="en-GB" sz="1950" b="0" dirty="0">
                          <a:solidFill>
                            <a:schemeClr val="tx1"/>
                          </a:solidFill>
                          <a:effectLst/>
                        </a:rPr>
                        <a:t>Implementation/enabling</a:t>
                      </a:r>
                    </a:p>
                    <a:p>
                      <a:pPr marL="342900" lvl="0" indent="-342900">
                        <a:lnSpc>
                          <a:spcPct val="107000"/>
                        </a:lnSpc>
                        <a:spcAft>
                          <a:spcPts val="0"/>
                        </a:spcAft>
                        <a:buSzPts val="1000"/>
                        <a:buFont typeface="Symbol" panose="05050102010706020507" pitchFamily="18" charset="2"/>
                        <a:buChar char=""/>
                        <a:tabLst>
                          <a:tab pos="540385" algn="l"/>
                          <a:tab pos="721995" algn="l"/>
                        </a:tabLst>
                      </a:pPr>
                      <a:r>
                        <a:rPr lang="en-GB" sz="1950" b="0" dirty="0">
                          <a:solidFill>
                            <a:schemeClr val="tx1"/>
                          </a:solidFill>
                          <a:effectLst/>
                        </a:rPr>
                        <a:t>Integrating agendas</a:t>
                      </a:r>
                    </a:p>
                    <a:p>
                      <a:pPr marL="342900" lvl="0" indent="-342900">
                        <a:lnSpc>
                          <a:spcPct val="107000"/>
                        </a:lnSpc>
                        <a:spcAft>
                          <a:spcPts val="600"/>
                        </a:spcAft>
                        <a:buSzPts val="1000"/>
                        <a:buFont typeface="Symbol" panose="05050102010706020507" pitchFamily="18" charset="2"/>
                        <a:buChar char=""/>
                        <a:tabLst>
                          <a:tab pos="540385" algn="l"/>
                          <a:tab pos="721995" algn="l"/>
                        </a:tabLst>
                      </a:pPr>
                      <a:r>
                        <a:rPr lang="en-GB" sz="1950" b="0" dirty="0">
                          <a:solidFill>
                            <a:schemeClr val="tx1"/>
                          </a:solidFill>
                          <a:effectLst/>
                        </a:rPr>
                        <a:t>Structure</a:t>
                      </a:r>
                      <a:endParaRPr lang="en-GB" sz="19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accent5"/>
                      </a:solidFill>
                      <a:prstDash val="sysDash"/>
                      <a:round/>
                      <a:headEnd type="none" w="med" len="med"/>
                      <a:tailEnd type="none" w="med" len="med"/>
                    </a:lnL>
                    <a:lnR w="12700" cmpd="sng">
                      <a:noFill/>
                    </a:lnR>
                    <a:lnT w="38100" cap="flat" cmpd="sng" algn="ctr">
                      <a:solidFill>
                        <a:schemeClr val="accent5"/>
                      </a:solidFill>
                      <a:prstDash val="sysDash"/>
                      <a:round/>
                      <a:headEnd type="none" w="med" len="med"/>
                      <a:tailEnd type="none" w="med" len="med"/>
                    </a:lnT>
                    <a:lnB w="38100" cap="flat" cmpd="sng" algn="ctr">
                      <a:solidFill>
                        <a:schemeClr val="accent5"/>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nSpc>
                          <a:spcPct val="107000"/>
                        </a:lnSpc>
                        <a:spcBef>
                          <a:spcPts val="600"/>
                        </a:spcBef>
                        <a:spcAft>
                          <a:spcPts val="0"/>
                        </a:spcAft>
                        <a:buSzPts val="1000"/>
                        <a:buFont typeface="Symbol" panose="05050102010706020507" pitchFamily="18" charset="2"/>
                        <a:buChar char=""/>
                        <a:tabLst>
                          <a:tab pos="540385" algn="l"/>
                          <a:tab pos="721995" algn="l"/>
                        </a:tabLst>
                      </a:pPr>
                      <a:r>
                        <a:rPr lang="en-GB" sz="1950" b="0" dirty="0">
                          <a:solidFill>
                            <a:schemeClr val="tx1"/>
                          </a:solidFill>
                          <a:effectLst/>
                        </a:rPr>
                        <a:t>Target(s) for consumption and production patterns</a:t>
                      </a:r>
                    </a:p>
                    <a:p>
                      <a:pPr marL="342900" lvl="0" indent="-342900">
                        <a:lnSpc>
                          <a:spcPct val="107000"/>
                        </a:lnSpc>
                        <a:spcAft>
                          <a:spcPts val="0"/>
                        </a:spcAft>
                        <a:buSzPts val="1000"/>
                        <a:buFont typeface="Symbol" panose="05050102010706020507" pitchFamily="18" charset="2"/>
                        <a:buChar char=""/>
                        <a:tabLst>
                          <a:tab pos="540385" algn="l"/>
                          <a:tab pos="721995" algn="l"/>
                        </a:tabLst>
                      </a:pPr>
                      <a:r>
                        <a:rPr lang="en-GB" sz="1950" b="0" dirty="0">
                          <a:solidFill>
                            <a:schemeClr val="tx1"/>
                          </a:solidFill>
                          <a:effectLst/>
                        </a:rPr>
                        <a:t>Target(s) for mainstreaming</a:t>
                      </a:r>
                    </a:p>
                    <a:p>
                      <a:pPr marL="342900" lvl="0" indent="-342900">
                        <a:lnSpc>
                          <a:spcPct val="107000"/>
                        </a:lnSpc>
                        <a:spcAft>
                          <a:spcPts val="0"/>
                        </a:spcAft>
                        <a:buSzPts val="1000"/>
                        <a:buFont typeface="Symbol" panose="05050102010706020507" pitchFamily="18" charset="2"/>
                        <a:buChar char=""/>
                        <a:tabLst>
                          <a:tab pos="540385" algn="l"/>
                          <a:tab pos="721995" algn="l"/>
                        </a:tabLst>
                      </a:pPr>
                      <a:r>
                        <a:rPr lang="en-GB" sz="1950" b="0" dirty="0">
                          <a:solidFill>
                            <a:schemeClr val="tx1"/>
                          </a:solidFill>
                          <a:effectLst/>
                        </a:rPr>
                        <a:t>Target(s) for sustainable use</a:t>
                      </a:r>
                    </a:p>
                    <a:p>
                      <a:pPr marL="342900" lvl="0" indent="-342900">
                        <a:lnSpc>
                          <a:spcPct val="107000"/>
                        </a:lnSpc>
                        <a:spcAft>
                          <a:spcPts val="0"/>
                        </a:spcAft>
                        <a:buSzPts val="1000"/>
                        <a:buFont typeface="Symbol" panose="05050102010706020507" pitchFamily="18" charset="2"/>
                        <a:buChar char=""/>
                        <a:tabLst>
                          <a:tab pos="540385" algn="l"/>
                          <a:tab pos="721995" algn="l"/>
                        </a:tabLst>
                      </a:pPr>
                      <a:r>
                        <a:rPr lang="en-GB" sz="1950" b="0" dirty="0">
                          <a:solidFill>
                            <a:schemeClr val="tx1"/>
                          </a:solidFill>
                          <a:effectLst/>
                        </a:rPr>
                        <a:t>Target(s) for food and agriculture</a:t>
                      </a:r>
                    </a:p>
                    <a:p>
                      <a:pPr marL="342900" lvl="0" indent="-342900">
                        <a:lnSpc>
                          <a:spcPct val="107000"/>
                        </a:lnSpc>
                        <a:spcAft>
                          <a:spcPts val="0"/>
                        </a:spcAft>
                        <a:buSzPts val="1000"/>
                        <a:buFont typeface="Symbol" panose="05050102010706020507" pitchFamily="18" charset="2"/>
                        <a:buChar char=""/>
                        <a:tabLst>
                          <a:tab pos="540385" algn="l"/>
                          <a:tab pos="721995" algn="l"/>
                        </a:tabLst>
                      </a:pPr>
                      <a:r>
                        <a:rPr lang="en-GB" sz="1950" b="0" dirty="0">
                          <a:solidFill>
                            <a:schemeClr val="tx1"/>
                          </a:solidFill>
                          <a:effectLst/>
                        </a:rPr>
                        <a:t>Target(s) for protected areas</a:t>
                      </a:r>
                      <a:endParaRPr lang="en-GB" sz="19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38100" cap="flat" cmpd="sng" algn="ctr">
                      <a:solidFill>
                        <a:schemeClr val="accent5"/>
                      </a:solidFill>
                      <a:prstDash val="sysDash"/>
                      <a:round/>
                      <a:headEnd type="none" w="med" len="med"/>
                      <a:tailEnd type="none" w="med" len="med"/>
                    </a:lnR>
                    <a:lnT w="38100" cap="flat" cmpd="sng" algn="ctr">
                      <a:solidFill>
                        <a:schemeClr val="accent5"/>
                      </a:solidFill>
                      <a:prstDash val="sysDash"/>
                      <a:round/>
                      <a:headEnd type="none" w="med" len="med"/>
                      <a:tailEnd type="none" w="med" len="med"/>
                    </a:lnT>
                    <a:lnB w="38100" cap="flat" cmpd="sng" algn="ctr">
                      <a:solidFill>
                        <a:schemeClr val="accent5"/>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0600399"/>
                  </a:ext>
                </a:extLst>
              </a:tr>
            </a:tbl>
          </a:graphicData>
        </a:graphic>
      </p:graphicFrame>
    </p:spTree>
    <p:extLst>
      <p:ext uri="{BB962C8B-B14F-4D97-AF65-F5344CB8AC3E}">
        <p14:creationId xmlns:p14="http://schemas.microsoft.com/office/powerpoint/2010/main" val="35321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956" y="384999"/>
            <a:ext cx="8627678" cy="1015663"/>
          </a:xfrm>
          <a:prstGeom prst="rect">
            <a:avLst/>
          </a:prstGeom>
          <a:noFill/>
        </p:spPr>
        <p:txBody>
          <a:bodyPr wrap="square" rtlCol="0">
            <a:spAutoFit/>
          </a:bodyPr>
          <a:lstStyle/>
          <a:p>
            <a:pPr algn="ctr"/>
            <a:r>
              <a:rPr lang="en-GB" sz="3000" b="1" cap="small" dirty="0"/>
              <a:t>Identifying what is needed to achieve the 2050 vision for biodiversity</a:t>
            </a:r>
            <a:endParaRPr lang="en-GB" sz="3000" b="1" cap="small" dirty="0">
              <a:solidFill>
                <a:srgbClr val="FF0000"/>
              </a:solidFill>
            </a:endParaRPr>
          </a:p>
        </p:txBody>
      </p:sp>
      <p:sp>
        <p:nvSpPr>
          <p:cNvPr id="3" name="Content Placeholder 2"/>
          <p:cNvSpPr>
            <a:spLocks noGrp="1"/>
          </p:cNvSpPr>
          <p:nvPr>
            <p:ph idx="1"/>
          </p:nvPr>
        </p:nvSpPr>
        <p:spPr>
          <a:xfrm>
            <a:off x="314792" y="2132855"/>
            <a:ext cx="8572841" cy="4044107"/>
          </a:xfrm>
        </p:spPr>
        <p:txBody>
          <a:bodyPr>
            <a:noAutofit/>
          </a:bodyPr>
          <a:lstStyle/>
          <a:p>
            <a:r>
              <a:rPr lang="nb-NO" sz="2400" dirty="0"/>
              <a:t>N</a:t>
            </a:r>
            <a:r>
              <a:rPr lang="en-US" sz="2400" dirty="0" err="1"/>
              <a:t>ature</a:t>
            </a:r>
            <a:r>
              <a:rPr lang="en-US" sz="2400" dirty="0"/>
              <a:t> is what makes our lives on Earth possible</a:t>
            </a:r>
          </a:p>
          <a:p>
            <a:pPr lvl="1"/>
            <a:r>
              <a:rPr lang="en-US" sz="2100" dirty="0"/>
              <a:t>R</a:t>
            </a:r>
            <a:r>
              <a:rPr lang="en-GB" sz="2100" dirty="0" err="1"/>
              <a:t>econnect</a:t>
            </a:r>
            <a:r>
              <a:rPr lang="en-GB" sz="2100" dirty="0"/>
              <a:t> people and nature</a:t>
            </a:r>
          </a:p>
          <a:p>
            <a:pPr lvl="1"/>
            <a:r>
              <a:rPr lang="en-GB" sz="2100" dirty="0"/>
              <a:t>Connect nature to health</a:t>
            </a:r>
          </a:p>
          <a:p>
            <a:pPr lvl="1"/>
            <a:r>
              <a:rPr lang="en-GB" sz="2100" dirty="0"/>
              <a:t>Nature based solutions for human needs</a:t>
            </a:r>
          </a:p>
          <a:p>
            <a:r>
              <a:rPr lang="en-GB" sz="2400" dirty="0"/>
              <a:t>Inclusive and holistic approach needed </a:t>
            </a:r>
          </a:p>
          <a:p>
            <a:r>
              <a:rPr lang="en-GB" sz="2400" dirty="0"/>
              <a:t>Need engagement of stakeholders</a:t>
            </a:r>
          </a:p>
          <a:p>
            <a:pPr lvl="1"/>
            <a:r>
              <a:rPr lang="en-GB" sz="2100" dirty="0"/>
              <a:t>Communication and language</a:t>
            </a:r>
          </a:p>
          <a:p>
            <a:r>
              <a:rPr lang="en-GB" sz="2400" dirty="0"/>
              <a:t>Recognize indigenous culture and knowledge</a:t>
            </a:r>
          </a:p>
          <a:p>
            <a:pPr lvl="1"/>
            <a:r>
              <a:rPr lang="en-GB" sz="2100" dirty="0"/>
              <a:t>Capture variety of ways of understanding nature</a:t>
            </a:r>
          </a:p>
          <a:p>
            <a:r>
              <a:rPr lang="en-GB" sz="2400" dirty="0"/>
              <a:t>2050 Vision remains relevant – but </a:t>
            </a:r>
            <a:r>
              <a:rPr lang="en-US" sz="2400" dirty="0"/>
              <a:t>needs to be adaptable!</a:t>
            </a:r>
          </a:p>
        </p:txBody>
      </p:sp>
      <p:sp>
        <p:nvSpPr>
          <p:cNvPr id="4" name="TextBox 3"/>
          <p:cNvSpPr txBox="1"/>
          <p:nvPr/>
        </p:nvSpPr>
        <p:spPr>
          <a:xfrm>
            <a:off x="625675" y="1556792"/>
            <a:ext cx="4855432" cy="369332"/>
          </a:xfrm>
          <a:prstGeom prst="rect">
            <a:avLst/>
          </a:prstGeom>
          <a:noFill/>
        </p:spPr>
        <p:txBody>
          <a:bodyPr wrap="none" rtlCol="0">
            <a:spAutoFit/>
          </a:bodyPr>
          <a:lstStyle/>
          <a:p>
            <a:r>
              <a:rPr lang="en-GB" b="1" cap="small" dirty="0"/>
              <a:t>Results from the discussions – Vision and mission</a:t>
            </a:r>
            <a:endParaRPr lang="en-GB" dirty="0"/>
          </a:p>
        </p:txBody>
      </p:sp>
    </p:spTree>
    <p:extLst>
      <p:ext uri="{BB962C8B-B14F-4D97-AF65-F5344CB8AC3E}">
        <p14:creationId xmlns:p14="http://schemas.microsoft.com/office/powerpoint/2010/main" val="419137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956" y="384999"/>
            <a:ext cx="8627678" cy="1015663"/>
          </a:xfrm>
          <a:prstGeom prst="rect">
            <a:avLst/>
          </a:prstGeom>
          <a:noFill/>
        </p:spPr>
        <p:txBody>
          <a:bodyPr wrap="square" rtlCol="0">
            <a:spAutoFit/>
          </a:bodyPr>
          <a:lstStyle/>
          <a:p>
            <a:pPr algn="ctr"/>
            <a:r>
              <a:rPr lang="en-GB" sz="3000" b="1" cap="small" dirty="0"/>
              <a:t>Identifying what is needed to achieve the 2050 vision for biodiversity</a:t>
            </a:r>
            <a:endParaRPr lang="en-GB" sz="3000" b="1" cap="small" dirty="0">
              <a:solidFill>
                <a:srgbClr val="FF0000"/>
              </a:solidFill>
            </a:endParaRPr>
          </a:p>
        </p:txBody>
      </p:sp>
      <p:sp>
        <p:nvSpPr>
          <p:cNvPr id="3" name="Content Placeholder 2"/>
          <p:cNvSpPr>
            <a:spLocks noGrp="1"/>
          </p:cNvSpPr>
          <p:nvPr>
            <p:ph idx="1"/>
          </p:nvPr>
        </p:nvSpPr>
        <p:spPr>
          <a:xfrm>
            <a:off x="314792" y="2132855"/>
            <a:ext cx="8572841" cy="4044107"/>
          </a:xfrm>
        </p:spPr>
        <p:txBody>
          <a:bodyPr>
            <a:noAutofit/>
          </a:bodyPr>
          <a:lstStyle/>
          <a:p>
            <a:r>
              <a:rPr lang="en-GB" sz="2400" i="1" dirty="0"/>
              <a:t>2030 Mission: Ensure no net-loss of biodiversity and ecosystems services to deliver benefits essential for all people</a:t>
            </a:r>
          </a:p>
          <a:p>
            <a:pPr lvl="1"/>
            <a:r>
              <a:rPr lang="en-GB" sz="2400" i="1" dirty="0"/>
              <a:t>some degraded ecosystems restored</a:t>
            </a:r>
          </a:p>
          <a:p>
            <a:pPr lvl="1"/>
            <a:r>
              <a:rPr lang="en-GB" sz="2400" i="1" dirty="0"/>
              <a:t>most genetic resources equitably shared</a:t>
            </a:r>
          </a:p>
          <a:p>
            <a:pPr lvl="1"/>
            <a:r>
              <a:rPr lang="en-GB" sz="2400" i="1" dirty="0"/>
              <a:t>essential ecosystems valued and conserved</a:t>
            </a:r>
          </a:p>
          <a:p>
            <a:pPr lvl="1"/>
            <a:r>
              <a:rPr lang="en-GB" sz="2400" i="1" dirty="0"/>
              <a:t>species extinction rate reduced</a:t>
            </a:r>
          </a:p>
          <a:p>
            <a:pPr marL="342900" lvl="1" indent="0">
              <a:buNone/>
            </a:pPr>
            <a:endParaRPr lang="en-GB" sz="2400" i="1" dirty="0"/>
          </a:p>
          <a:p>
            <a:r>
              <a:rPr lang="en-GB" sz="2400" i="1" dirty="0"/>
              <a:t>2040 Mission: Net-gain in biodiversity and ecosystems services</a:t>
            </a:r>
          </a:p>
          <a:p>
            <a:pPr lvl="1"/>
            <a:r>
              <a:rPr lang="en-GB" sz="2400" i="1" dirty="0"/>
              <a:t>most biodiversity and ecosystem services valued, conserved, wisely used</a:t>
            </a:r>
          </a:p>
          <a:p>
            <a:pPr lvl="1"/>
            <a:r>
              <a:rPr lang="en-GB" sz="2400" i="1" dirty="0"/>
              <a:t>most benefits equitably shared</a:t>
            </a:r>
          </a:p>
          <a:p>
            <a:endParaRPr lang="en-GB" sz="2000" dirty="0"/>
          </a:p>
        </p:txBody>
      </p:sp>
      <p:sp>
        <p:nvSpPr>
          <p:cNvPr id="4" name="TextBox 3"/>
          <p:cNvSpPr txBox="1"/>
          <p:nvPr/>
        </p:nvSpPr>
        <p:spPr>
          <a:xfrm>
            <a:off x="625675" y="1556792"/>
            <a:ext cx="8122608" cy="369332"/>
          </a:xfrm>
          <a:prstGeom prst="rect">
            <a:avLst/>
          </a:prstGeom>
          <a:noFill/>
        </p:spPr>
        <p:txBody>
          <a:bodyPr wrap="none" rtlCol="0">
            <a:spAutoFit/>
          </a:bodyPr>
          <a:lstStyle/>
          <a:p>
            <a:r>
              <a:rPr lang="en-GB" b="1" cap="small" dirty="0"/>
              <a:t>Results from the discussions – </a:t>
            </a:r>
            <a:r>
              <a:rPr lang="en-GB" cap="small" dirty="0"/>
              <a:t>Examples of proposals for updated 2030/2040 mission</a:t>
            </a:r>
          </a:p>
        </p:txBody>
      </p:sp>
    </p:spTree>
    <p:extLst>
      <p:ext uri="{BB962C8B-B14F-4D97-AF65-F5344CB8AC3E}">
        <p14:creationId xmlns:p14="http://schemas.microsoft.com/office/powerpoint/2010/main" val="68891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956" y="384999"/>
            <a:ext cx="8627678" cy="1015663"/>
          </a:xfrm>
          <a:prstGeom prst="rect">
            <a:avLst/>
          </a:prstGeom>
          <a:noFill/>
        </p:spPr>
        <p:txBody>
          <a:bodyPr wrap="square" rtlCol="0">
            <a:spAutoFit/>
          </a:bodyPr>
          <a:lstStyle/>
          <a:p>
            <a:pPr algn="ctr"/>
            <a:r>
              <a:rPr lang="en-GB" sz="3000" b="1" cap="small" dirty="0"/>
              <a:t>Identifying what is needed to achieve the 2050 vision for biodiversity</a:t>
            </a:r>
          </a:p>
        </p:txBody>
      </p:sp>
      <p:sp>
        <p:nvSpPr>
          <p:cNvPr id="3" name="Content Placeholder 2"/>
          <p:cNvSpPr>
            <a:spLocks noGrp="1"/>
          </p:cNvSpPr>
          <p:nvPr>
            <p:ph idx="1"/>
          </p:nvPr>
        </p:nvSpPr>
        <p:spPr>
          <a:xfrm>
            <a:off x="259956" y="2132855"/>
            <a:ext cx="8627678" cy="4044107"/>
          </a:xfrm>
        </p:spPr>
        <p:txBody>
          <a:bodyPr>
            <a:noAutofit/>
          </a:bodyPr>
          <a:lstStyle/>
          <a:p>
            <a:pPr marL="0" lvl="0" indent="0">
              <a:buNone/>
            </a:pPr>
            <a:r>
              <a:rPr lang="en-GB" sz="2800" dirty="0"/>
              <a:t>Broad structure with three components</a:t>
            </a:r>
            <a:r>
              <a:rPr lang="en-GB" sz="1800" dirty="0"/>
              <a:t>: </a:t>
            </a:r>
          </a:p>
          <a:p>
            <a:pPr marL="0" lvl="0" indent="0">
              <a:buNone/>
            </a:pPr>
            <a:endParaRPr lang="en-GB" sz="1800" dirty="0"/>
          </a:p>
          <a:p>
            <a:pPr marL="342900" lvl="1" indent="0">
              <a:buNone/>
            </a:pPr>
            <a:r>
              <a:rPr lang="en-GB" sz="2400" b="1" dirty="0"/>
              <a:t>(</a:t>
            </a:r>
            <a:r>
              <a:rPr lang="en-GB" sz="2400" b="1" dirty="0" err="1"/>
              <a:t>i</a:t>
            </a:r>
            <a:r>
              <a:rPr lang="en-GB" sz="2400" b="1" dirty="0"/>
              <a:t>) Central component</a:t>
            </a:r>
            <a:r>
              <a:rPr lang="en-GB" sz="2400" dirty="0"/>
              <a:t> – with a 2050 Vision and 2030 Mission with global strategic/aspirational goals clearly expressing the desired status of biodiversity (2030 SMART goals)</a:t>
            </a:r>
          </a:p>
          <a:p>
            <a:pPr marL="342900" lvl="1" indent="0">
              <a:buNone/>
            </a:pPr>
            <a:r>
              <a:rPr lang="en-GB" sz="2400" b="1" dirty="0"/>
              <a:t>(ii) Accountability framework</a:t>
            </a:r>
            <a:r>
              <a:rPr lang="en-GB" sz="2400" dirty="0"/>
              <a:t> (review, monitoring, reporting, assessment utilizing indicators)</a:t>
            </a:r>
          </a:p>
          <a:p>
            <a:pPr marL="342900" lvl="1" indent="0">
              <a:buNone/>
            </a:pPr>
            <a:r>
              <a:rPr lang="en-GB" sz="2400" b="1" dirty="0"/>
              <a:t>(iii) Enabling conditions</a:t>
            </a:r>
            <a:r>
              <a:rPr lang="en-GB" sz="2400" dirty="0"/>
              <a:t> (resource mobilization, capacity building, knowledge management, technology transfer, communication, legal instrument, etc.)</a:t>
            </a:r>
          </a:p>
        </p:txBody>
      </p:sp>
      <p:sp>
        <p:nvSpPr>
          <p:cNvPr id="4" name="TextBox 3"/>
          <p:cNvSpPr txBox="1"/>
          <p:nvPr/>
        </p:nvSpPr>
        <p:spPr>
          <a:xfrm>
            <a:off x="606698" y="1556792"/>
            <a:ext cx="6684715" cy="369332"/>
          </a:xfrm>
          <a:prstGeom prst="rect">
            <a:avLst/>
          </a:prstGeom>
          <a:noFill/>
        </p:spPr>
        <p:txBody>
          <a:bodyPr wrap="none" rtlCol="0">
            <a:spAutoFit/>
          </a:bodyPr>
          <a:lstStyle/>
          <a:p>
            <a:r>
              <a:rPr lang="en-GB" b="1" cap="small" dirty="0"/>
              <a:t>Results from the discussions – Suggested ‘structures’: </a:t>
            </a:r>
            <a:r>
              <a:rPr lang="en-GB" b="1" cap="small" dirty="0">
                <a:solidFill>
                  <a:schemeClr val="accent5"/>
                </a:solidFill>
              </a:rPr>
              <a:t>ALTERNATIVE 1</a:t>
            </a:r>
            <a:endParaRPr lang="en-GB" dirty="0">
              <a:solidFill>
                <a:schemeClr val="accent5"/>
              </a:solidFill>
            </a:endParaRPr>
          </a:p>
        </p:txBody>
      </p:sp>
    </p:spTree>
    <p:extLst>
      <p:ext uri="{BB962C8B-B14F-4D97-AF65-F5344CB8AC3E}">
        <p14:creationId xmlns:p14="http://schemas.microsoft.com/office/powerpoint/2010/main" val="51196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9531EF-141E-41E1-B90F-87FAA58BF6A6}"/>
              </a:ext>
            </a:extLst>
          </p:cNvPr>
          <p:cNvSpPr>
            <a:spLocks noGrp="1"/>
          </p:cNvSpPr>
          <p:nvPr>
            <p:ph type="title"/>
          </p:nvPr>
        </p:nvSpPr>
        <p:spPr/>
        <p:txBody>
          <a:bodyPr>
            <a:normAutofit fontScale="90000"/>
          </a:bodyPr>
          <a:lstStyle/>
          <a:p>
            <a:pPr lvl="0" defTabSz="914400">
              <a:lnSpc>
                <a:spcPct val="100000"/>
              </a:lnSpc>
              <a:spcBef>
                <a:spcPts val="0"/>
              </a:spcBef>
            </a:pPr>
            <a:r>
              <a:rPr lang="en-GB" b="1" cap="small" dirty="0">
                <a:solidFill>
                  <a:prstClr val="black"/>
                </a:solidFill>
                <a:latin typeface="Calibri" panose="020F0502020204030204"/>
                <a:ea typeface="+mn-ea"/>
                <a:cs typeface="+mn-cs"/>
              </a:rPr>
              <a:t>Identifying what is needed to achieve the 2050 vision for biodiversity</a:t>
            </a:r>
            <a:br>
              <a:rPr lang="nb-NO" dirty="0"/>
            </a:br>
            <a:br>
              <a:rPr lang="nb-NO" sz="1000" dirty="0"/>
            </a:br>
            <a:r>
              <a:rPr lang="en-GB" sz="2000" b="1" cap="small" dirty="0">
                <a:solidFill>
                  <a:prstClr val="black"/>
                </a:solidFill>
                <a:latin typeface="Calibri" panose="020F0502020204030204"/>
                <a:ea typeface="+mn-ea"/>
                <a:cs typeface="+mn-cs"/>
              </a:rPr>
              <a:t>Results from the discussions – Suggested ‘structures’: </a:t>
            </a:r>
            <a:r>
              <a:rPr lang="en-GB" sz="2000" b="1" cap="small" dirty="0">
                <a:solidFill>
                  <a:schemeClr val="accent5"/>
                </a:solidFill>
                <a:latin typeface="Calibri" panose="020F0502020204030204"/>
                <a:ea typeface="+mn-ea"/>
                <a:cs typeface="+mn-cs"/>
              </a:rPr>
              <a:t>ALTERNATIVE 2</a:t>
            </a:r>
            <a:br>
              <a:rPr lang="en-GB" sz="1800" dirty="0">
                <a:solidFill>
                  <a:prstClr val="black"/>
                </a:solidFill>
                <a:latin typeface="Calibri" panose="020F0502020204030204"/>
                <a:ea typeface="+mn-ea"/>
                <a:cs typeface="+mn-cs"/>
              </a:rPr>
            </a:br>
            <a:endParaRPr lang="nb-NO" dirty="0"/>
          </a:p>
        </p:txBody>
      </p:sp>
      <p:sp>
        <p:nvSpPr>
          <p:cNvPr id="3" name="Plassholder for innhold 2">
            <a:extLst>
              <a:ext uri="{FF2B5EF4-FFF2-40B4-BE49-F238E27FC236}">
                <a16:creationId xmlns:a16="http://schemas.microsoft.com/office/drawing/2014/main" id="{A2BA4F0B-0EF5-4669-8512-49B305788A39}"/>
              </a:ext>
            </a:extLst>
          </p:cNvPr>
          <p:cNvSpPr>
            <a:spLocks noGrp="1"/>
          </p:cNvSpPr>
          <p:nvPr>
            <p:ph idx="1"/>
          </p:nvPr>
        </p:nvSpPr>
        <p:spPr/>
        <p:txBody>
          <a:bodyPr>
            <a:normAutofit fontScale="92500" lnSpcReduction="10000"/>
          </a:bodyPr>
          <a:lstStyle/>
          <a:p>
            <a:pPr marL="0" lvl="0" indent="0">
              <a:buNone/>
            </a:pPr>
            <a:r>
              <a:rPr lang="en-GB" sz="3200" dirty="0">
                <a:solidFill>
                  <a:prstClr val="black"/>
                </a:solidFill>
              </a:rPr>
              <a:t>Structure with four pillars:</a:t>
            </a:r>
          </a:p>
          <a:p>
            <a:pPr marL="0" lvl="0" indent="0">
              <a:buNone/>
            </a:pPr>
            <a:endParaRPr lang="en-GB" sz="3200" dirty="0">
              <a:solidFill>
                <a:prstClr val="black"/>
              </a:solidFill>
            </a:endParaRPr>
          </a:p>
          <a:p>
            <a:pPr marL="742950" lvl="1" indent="-400050">
              <a:lnSpc>
                <a:spcPct val="150000"/>
              </a:lnSpc>
              <a:buAutoNum type="romanLcParenBoth"/>
            </a:pPr>
            <a:r>
              <a:rPr lang="en-GB" sz="3200" dirty="0">
                <a:solidFill>
                  <a:prstClr val="black"/>
                </a:solidFill>
              </a:rPr>
              <a:t>  Mission, vision, targets</a:t>
            </a:r>
          </a:p>
          <a:p>
            <a:pPr marL="742950" lvl="1" indent="-400050">
              <a:lnSpc>
                <a:spcPct val="150000"/>
              </a:lnSpc>
              <a:buAutoNum type="romanLcParenBoth"/>
            </a:pPr>
            <a:r>
              <a:rPr lang="en-GB" sz="3200" dirty="0">
                <a:solidFill>
                  <a:prstClr val="black"/>
                </a:solidFill>
              </a:rPr>
              <a:t>  Implementation and drivers</a:t>
            </a:r>
          </a:p>
          <a:p>
            <a:pPr marL="742950" lvl="1" indent="-400050">
              <a:lnSpc>
                <a:spcPct val="150000"/>
              </a:lnSpc>
              <a:buAutoNum type="romanLcParenBoth"/>
            </a:pPr>
            <a:r>
              <a:rPr lang="en-GB" sz="3200" dirty="0">
                <a:solidFill>
                  <a:prstClr val="black"/>
                </a:solidFill>
              </a:rPr>
              <a:t>  Enabling tools/elements</a:t>
            </a:r>
          </a:p>
          <a:p>
            <a:pPr marL="742950" lvl="1" indent="-400050">
              <a:lnSpc>
                <a:spcPct val="150000"/>
              </a:lnSpc>
              <a:buAutoNum type="romanLcParenBoth"/>
            </a:pPr>
            <a:r>
              <a:rPr lang="en-GB" sz="3200" dirty="0">
                <a:solidFill>
                  <a:prstClr val="black"/>
                </a:solidFill>
              </a:rPr>
              <a:t>  Action Agenda, Non-state Actors,     mainstreaming</a:t>
            </a:r>
          </a:p>
          <a:p>
            <a:pPr marL="342900" lvl="1" indent="0">
              <a:buNone/>
            </a:pPr>
            <a:endParaRPr lang="en-GB" sz="3200" dirty="0">
              <a:solidFill>
                <a:prstClr val="black"/>
              </a:solidFill>
            </a:endParaRPr>
          </a:p>
          <a:p>
            <a:endParaRPr lang="nb-NO" dirty="0"/>
          </a:p>
        </p:txBody>
      </p:sp>
    </p:spTree>
    <p:extLst>
      <p:ext uri="{BB962C8B-B14F-4D97-AF65-F5344CB8AC3E}">
        <p14:creationId xmlns:p14="http://schemas.microsoft.com/office/powerpoint/2010/main" val="229872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DC3F22-882C-46A1-83DC-666618BAA239}"/>
              </a:ext>
            </a:extLst>
          </p:cNvPr>
          <p:cNvSpPr>
            <a:spLocks noGrp="1"/>
          </p:cNvSpPr>
          <p:nvPr>
            <p:ph type="title"/>
          </p:nvPr>
        </p:nvSpPr>
        <p:spPr/>
        <p:txBody>
          <a:bodyPr>
            <a:normAutofit fontScale="90000"/>
          </a:bodyPr>
          <a:lstStyle/>
          <a:p>
            <a:pPr lvl="0" defTabSz="914400">
              <a:lnSpc>
                <a:spcPct val="100000"/>
              </a:lnSpc>
              <a:spcBef>
                <a:spcPts val="0"/>
              </a:spcBef>
            </a:pPr>
            <a:r>
              <a:rPr lang="en-GB" sz="3000" b="1" cap="small" dirty="0">
                <a:solidFill>
                  <a:prstClr val="black"/>
                </a:solidFill>
                <a:latin typeface="Calibri" panose="020F0502020204030204"/>
                <a:ea typeface="+mn-ea"/>
                <a:cs typeface="+mn-cs"/>
              </a:rPr>
              <a:t>Identifying what is needed to achieve the 2050 vision for biodiversity</a:t>
            </a:r>
            <a:br>
              <a:rPr lang="en-GB" sz="1100" b="1" cap="small" dirty="0">
                <a:solidFill>
                  <a:prstClr val="black"/>
                </a:solidFill>
                <a:latin typeface="Calibri" panose="020F0502020204030204"/>
                <a:ea typeface="+mn-ea"/>
                <a:cs typeface="+mn-cs"/>
              </a:rPr>
            </a:br>
            <a:br>
              <a:rPr lang="en-GB" sz="1100" b="1" cap="small" dirty="0">
                <a:solidFill>
                  <a:prstClr val="black"/>
                </a:solidFill>
                <a:latin typeface="Calibri" panose="020F0502020204030204"/>
                <a:ea typeface="+mn-ea"/>
                <a:cs typeface="+mn-cs"/>
              </a:rPr>
            </a:br>
            <a:r>
              <a:rPr lang="en-GB" sz="2000" b="1" cap="small" dirty="0">
                <a:solidFill>
                  <a:prstClr val="black"/>
                </a:solidFill>
                <a:latin typeface="Calibri" panose="020F0502020204030204"/>
                <a:ea typeface="+mn-ea"/>
                <a:cs typeface="+mn-cs"/>
              </a:rPr>
              <a:t>Results from the discussions – Suggested ‘structures’: </a:t>
            </a:r>
            <a:r>
              <a:rPr lang="en-GB" sz="2000" b="1" cap="small" dirty="0">
                <a:solidFill>
                  <a:schemeClr val="accent5"/>
                </a:solidFill>
                <a:latin typeface="Calibri" panose="020F0502020204030204"/>
                <a:ea typeface="+mn-ea"/>
                <a:cs typeface="+mn-cs"/>
              </a:rPr>
              <a:t>ALTERNATIVE 3</a:t>
            </a:r>
            <a:br>
              <a:rPr lang="en-GB" sz="1800" dirty="0">
                <a:solidFill>
                  <a:prstClr val="black"/>
                </a:solidFill>
                <a:latin typeface="Calibri" panose="020F0502020204030204"/>
                <a:ea typeface="+mn-ea"/>
                <a:cs typeface="+mn-cs"/>
              </a:rPr>
            </a:br>
            <a:endParaRPr lang="nb-NO" dirty="0"/>
          </a:p>
        </p:txBody>
      </p:sp>
      <p:sp>
        <p:nvSpPr>
          <p:cNvPr id="3" name="Plassholder for innhold 2">
            <a:extLst>
              <a:ext uri="{FF2B5EF4-FFF2-40B4-BE49-F238E27FC236}">
                <a16:creationId xmlns:a16="http://schemas.microsoft.com/office/drawing/2014/main" id="{3E97121D-7A49-4145-9DBE-C09BB2C42E4C}"/>
              </a:ext>
            </a:extLst>
          </p:cNvPr>
          <p:cNvSpPr>
            <a:spLocks noGrp="1"/>
          </p:cNvSpPr>
          <p:nvPr>
            <p:ph idx="1"/>
          </p:nvPr>
        </p:nvSpPr>
        <p:spPr/>
        <p:txBody>
          <a:bodyPr/>
          <a:lstStyle/>
          <a:p>
            <a:pPr marL="0" lvl="0" indent="0">
              <a:buNone/>
            </a:pPr>
            <a:r>
              <a:rPr lang="en-GB" sz="2800" dirty="0">
                <a:solidFill>
                  <a:prstClr val="black"/>
                </a:solidFill>
              </a:rPr>
              <a:t>Structure as the SDGs with just a heading followed by sub-targets and then indicators</a:t>
            </a:r>
          </a:p>
          <a:p>
            <a:pPr marL="0" lvl="0" indent="0">
              <a:buNone/>
            </a:pPr>
            <a:endParaRPr lang="en-GB" sz="2800" dirty="0">
              <a:solidFill>
                <a:prstClr val="black"/>
              </a:solidFill>
            </a:endParaRPr>
          </a:p>
          <a:p>
            <a:pPr lvl="1"/>
            <a:r>
              <a:rPr lang="en-GB" sz="2800" dirty="0">
                <a:solidFill>
                  <a:prstClr val="black"/>
                </a:solidFill>
              </a:rPr>
              <a:t>The scope of the framework should include enabling conditions (implementation mechanism, reviews, etc.)</a:t>
            </a:r>
          </a:p>
          <a:p>
            <a:endParaRPr lang="nb-NO" dirty="0"/>
          </a:p>
        </p:txBody>
      </p:sp>
    </p:spTree>
    <p:extLst>
      <p:ext uri="{BB962C8B-B14F-4D97-AF65-F5344CB8AC3E}">
        <p14:creationId xmlns:p14="http://schemas.microsoft.com/office/powerpoint/2010/main" val="169958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DC3F22-882C-46A1-83DC-666618BAA239}"/>
              </a:ext>
            </a:extLst>
          </p:cNvPr>
          <p:cNvSpPr>
            <a:spLocks noGrp="1"/>
          </p:cNvSpPr>
          <p:nvPr>
            <p:ph type="title"/>
          </p:nvPr>
        </p:nvSpPr>
        <p:spPr/>
        <p:txBody>
          <a:bodyPr>
            <a:normAutofit fontScale="90000"/>
          </a:bodyPr>
          <a:lstStyle/>
          <a:p>
            <a:pPr lvl="0" defTabSz="914400">
              <a:lnSpc>
                <a:spcPct val="100000"/>
              </a:lnSpc>
              <a:spcBef>
                <a:spcPts val="0"/>
              </a:spcBef>
            </a:pPr>
            <a:r>
              <a:rPr lang="en-GB" sz="3000" b="1" cap="small" dirty="0">
                <a:solidFill>
                  <a:prstClr val="black"/>
                </a:solidFill>
                <a:latin typeface="Calibri" panose="020F0502020204030204"/>
                <a:ea typeface="+mn-ea"/>
                <a:cs typeface="+mn-cs"/>
              </a:rPr>
              <a:t>Identifying what is needed to achieve the 2050 vision for biodiversity</a:t>
            </a:r>
            <a:br>
              <a:rPr lang="en-GB" sz="1100" b="1" cap="small" dirty="0">
                <a:solidFill>
                  <a:prstClr val="black"/>
                </a:solidFill>
                <a:latin typeface="Calibri" panose="020F0502020204030204"/>
                <a:ea typeface="+mn-ea"/>
                <a:cs typeface="+mn-cs"/>
              </a:rPr>
            </a:br>
            <a:br>
              <a:rPr lang="en-GB" sz="1100" b="1" cap="small" dirty="0">
                <a:solidFill>
                  <a:prstClr val="black"/>
                </a:solidFill>
                <a:latin typeface="Calibri" panose="020F0502020204030204"/>
                <a:ea typeface="+mn-ea"/>
                <a:cs typeface="+mn-cs"/>
              </a:rPr>
            </a:br>
            <a:r>
              <a:rPr lang="en-GB" sz="2000" b="1" cap="small" dirty="0">
                <a:solidFill>
                  <a:prstClr val="black"/>
                </a:solidFill>
                <a:latin typeface="Calibri" panose="020F0502020204030204"/>
                <a:ea typeface="+mn-ea"/>
                <a:cs typeface="+mn-cs"/>
              </a:rPr>
              <a:t>Results from the discussions – Suggested ‘structures’: </a:t>
            </a:r>
            <a:r>
              <a:rPr lang="en-GB" sz="2000" b="1" cap="small" dirty="0">
                <a:solidFill>
                  <a:schemeClr val="accent5"/>
                </a:solidFill>
                <a:latin typeface="Calibri" panose="020F0502020204030204"/>
                <a:ea typeface="+mn-ea"/>
                <a:cs typeface="+mn-cs"/>
              </a:rPr>
              <a:t>COMMUNICATION AND CONTENT</a:t>
            </a:r>
            <a:br>
              <a:rPr lang="en-GB" sz="1800" dirty="0">
                <a:solidFill>
                  <a:prstClr val="black"/>
                </a:solidFill>
                <a:latin typeface="Calibri" panose="020F0502020204030204"/>
                <a:ea typeface="+mn-ea"/>
                <a:cs typeface="+mn-cs"/>
              </a:rPr>
            </a:br>
            <a:endParaRPr lang="nb-NO" dirty="0"/>
          </a:p>
        </p:txBody>
      </p:sp>
      <p:sp>
        <p:nvSpPr>
          <p:cNvPr id="3" name="Plassholder for innhold 2">
            <a:extLst>
              <a:ext uri="{FF2B5EF4-FFF2-40B4-BE49-F238E27FC236}">
                <a16:creationId xmlns:a16="http://schemas.microsoft.com/office/drawing/2014/main" id="{3E97121D-7A49-4145-9DBE-C09BB2C42E4C}"/>
              </a:ext>
            </a:extLst>
          </p:cNvPr>
          <p:cNvSpPr>
            <a:spLocks noGrp="1"/>
          </p:cNvSpPr>
          <p:nvPr>
            <p:ph idx="1"/>
          </p:nvPr>
        </p:nvSpPr>
        <p:spPr/>
        <p:txBody>
          <a:bodyPr/>
          <a:lstStyle/>
          <a:p>
            <a:r>
              <a:rPr lang="nb-NO" sz="2400" dirty="0" err="1">
                <a:solidFill>
                  <a:prstClr val="black"/>
                </a:solidFill>
              </a:rPr>
              <a:t>Structure</a:t>
            </a:r>
            <a:r>
              <a:rPr lang="nb-NO" sz="2400" dirty="0">
                <a:solidFill>
                  <a:prstClr val="black"/>
                </a:solidFill>
              </a:rPr>
              <a:t> makes </a:t>
            </a:r>
            <a:r>
              <a:rPr lang="nb-NO" sz="2400" dirty="0" err="1">
                <a:solidFill>
                  <a:prstClr val="black"/>
                </a:solidFill>
              </a:rPr>
              <a:t>the</a:t>
            </a:r>
            <a:r>
              <a:rPr lang="nb-NO" sz="2400" dirty="0">
                <a:solidFill>
                  <a:prstClr val="black"/>
                </a:solidFill>
              </a:rPr>
              <a:t> </a:t>
            </a:r>
            <a:r>
              <a:rPr lang="nb-NO" sz="2400" dirty="0" err="1">
                <a:solidFill>
                  <a:prstClr val="black"/>
                </a:solidFill>
              </a:rPr>
              <a:t>framework</a:t>
            </a:r>
            <a:r>
              <a:rPr lang="nb-NO" sz="2400" dirty="0">
                <a:solidFill>
                  <a:prstClr val="black"/>
                </a:solidFill>
              </a:rPr>
              <a:t> </a:t>
            </a:r>
            <a:r>
              <a:rPr lang="nb-NO" sz="2400" dirty="0" err="1">
                <a:solidFill>
                  <a:prstClr val="black"/>
                </a:solidFill>
              </a:rPr>
              <a:t>easy</a:t>
            </a:r>
            <a:r>
              <a:rPr lang="nb-NO" sz="2400" dirty="0">
                <a:solidFill>
                  <a:prstClr val="black"/>
                </a:solidFill>
              </a:rPr>
              <a:t> to </a:t>
            </a:r>
            <a:r>
              <a:rPr lang="nb-NO" sz="2400" dirty="0" err="1">
                <a:solidFill>
                  <a:prstClr val="black"/>
                </a:solidFill>
              </a:rPr>
              <a:t>communicate</a:t>
            </a:r>
            <a:endParaRPr lang="nb-NO" sz="2400" dirty="0">
              <a:solidFill>
                <a:prstClr val="black"/>
              </a:solidFill>
            </a:endParaRPr>
          </a:p>
          <a:p>
            <a:r>
              <a:rPr lang="nb-NO" sz="2400" dirty="0" err="1">
                <a:solidFill>
                  <a:prstClr val="black"/>
                </a:solidFill>
              </a:rPr>
              <a:t>Should</a:t>
            </a:r>
            <a:r>
              <a:rPr lang="nb-NO" sz="2400" dirty="0">
                <a:solidFill>
                  <a:prstClr val="black"/>
                </a:solidFill>
              </a:rPr>
              <a:t> be an </a:t>
            </a:r>
            <a:r>
              <a:rPr lang="nb-NO" sz="2400" dirty="0" err="1">
                <a:solidFill>
                  <a:prstClr val="black"/>
                </a:solidFill>
              </a:rPr>
              <a:t>illustration</a:t>
            </a:r>
            <a:r>
              <a:rPr lang="nb-NO" sz="2400" dirty="0">
                <a:solidFill>
                  <a:prstClr val="black"/>
                </a:solidFill>
              </a:rPr>
              <a:t>. </a:t>
            </a:r>
            <a:r>
              <a:rPr lang="nb-NO" sz="2400" dirty="0" err="1">
                <a:solidFill>
                  <a:prstClr val="black"/>
                </a:solidFill>
              </a:rPr>
              <a:t>Example</a:t>
            </a:r>
            <a:r>
              <a:rPr lang="nb-NO" sz="2400" dirty="0">
                <a:solidFill>
                  <a:prstClr val="black"/>
                </a:solidFill>
              </a:rPr>
              <a:t>: A </a:t>
            </a:r>
            <a:r>
              <a:rPr lang="nb-NO" sz="2400" dirty="0" err="1">
                <a:solidFill>
                  <a:prstClr val="black"/>
                </a:solidFill>
              </a:rPr>
              <a:t>temple</a:t>
            </a:r>
            <a:r>
              <a:rPr lang="nb-NO" sz="2400" dirty="0">
                <a:solidFill>
                  <a:prstClr val="black"/>
                </a:solidFill>
              </a:rPr>
              <a:t> </a:t>
            </a:r>
            <a:r>
              <a:rPr lang="nb-NO" sz="2400" dirty="0" err="1">
                <a:solidFill>
                  <a:prstClr val="black"/>
                </a:solidFill>
              </a:rPr>
              <a:t>with</a:t>
            </a:r>
            <a:r>
              <a:rPr lang="nb-NO" sz="2400" dirty="0">
                <a:solidFill>
                  <a:prstClr val="black"/>
                </a:solidFill>
              </a:rPr>
              <a:t> </a:t>
            </a:r>
            <a:r>
              <a:rPr lang="nb-NO" sz="2400" dirty="0" err="1">
                <a:solidFill>
                  <a:prstClr val="black"/>
                </a:solidFill>
              </a:rPr>
              <a:t>pillars</a:t>
            </a:r>
            <a:endParaRPr lang="nb-NO" sz="2400" dirty="0">
              <a:solidFill>
                <a:prstClr val="black"/>
              </a:solidFill>
            </a:endParaRPr>
          </a:p>
          <a:p>
            <a:pPr lvl="1"/>
            <a:r>
              <a:rPr lang="nb-NO" dirty="0">
                <a:solidFill>
                  <a:prstClr val="black"/>
                </a:solidFill>
              </a:rPr>
              <a:t>One </a:t>
            </a:r>
            <a:r>
              <a:rPr lang="nb-NO" dirty="0" err="1">
                <a:solidFill>
                  <a:prstClr val="black"/>
                </a:solidFill>
              </a:rPr>
              <a:t>pillar</a:t>
            </a:r>
            <a:r>
              <a:rPr lang="nb-NO" dirty="0">
                <a:solidFill>
                  <a:prstClr val="black"/>
                </a:solidFill>
              </a:rPr>
              <a:t> is </a:t>
            </a:r>
            <a:r>
              <a:rPr lang="nb-NO" dirty="0" err="1">
                <a:solidFill>
                  <a:prstClr val="black"/>
                </a:solidFill>
              </a:rPr>
              <a:t>the</a:t>
            </a:r>
            <a:r>
              <a:rPr lang="nb-NO" dirty="0">
                <a:solidFill>
                  <a:prstClr val="black"/>
                </a:solidFill>
              </a:rPr>
              <a:t> target</a:t>
            </a:r>
          </a:p>
          <a:p>
            <a:pPr lvl="1"/>
            <a:r>
              <a:rPr lang="nb-NO" dirty="0" err="1">
                <a:solidFill>
                  <a:prstClr val="black"/>
                </a:solidFill>
              </a:rPr>
              <a:t>Seond</a:t>
            </a:r>
            <a:r>
              <a:rPr lang="nb-NO" dirty="0">
                <a:solidFill>
                  <a:prstClr val="black"/>
                </a:solidFill>
              </a:rPr>
              <a:t> </a:t>
            </a:r>
            <a:r>
              <a:rPr lang="nb-NO" dirty="0" err="1">
                <a:solidFill>
                  <a:prstClr val="black"/>
                </a:solidFill>
              </a:rPr>
              <a:t>pillar</a:t>
            </a:r>
            <a:r>
              <a:rPr lang="nb-NO" dirty="0">
                <a:solidFill>
                  <a:prstClr val="black"/>
                </a:solidFill>
              </a:rPr>
              <a:t> is </a:t>
            </a:r>
            <a:r>
              <a:rPr lang="nb-NO" dirty="0" err="1">
                <a:solidFill>
                  <a:prstClr val="black"/>
                </a:solidFill>
              </a:rPr>
              <a:t>mechanisms</a:t>
            </a:r>
            <a:r>
              <a:rPr lang="nb-NO" dirty="0">
                <a:solidFill>
                  <a:prstClr val="black"/>
                </a:solidFill>
              </a:rPr>
              <a:t> for </a:t>
            </a:r>
            <a:r>
              <a:rPr lang="nb-NO" dirty="0" err="1">
                <a:solidFill>
                  <a:prstClr val="black"/>
                </a:solidFill>
              </a:rPr>
              <a:t>implementation</a:t>
            </a:r>
            <a:endParaRPr lang="nb-NO" dirty="0">
              <a:solidFill>
                <a:prstClr val="black"/>
              </a:solidFill>
            </a:endParaRPr>
          </a:p>
          <a:p>
            <a:pPr lvl="1"/>
            <a:r>
              <a:rPr lang="nb-NO" dirty="0">
                <a:solidFill>
                  <a:prstClr val="black"/>
                </a:solidFill>
              </a:rPr>
              <a:t>Third </a:t>
            </a:r>
            <a:r>
              <a:rPr lang="nb-NO" dirty="0" err="1">
                <a:solidFill>
                  <a:prstClr val="black"/>
                </a:solidFill>
              </a:rPr>
              <a:t>pillar</a:t>
            </a:r>
            <a:r>
              <a:rPr lang="nb-NO" dirty="0">
                <a:solidFill>
                  <a:prstClr val="black"/>
                </a:solidFill>
              </a:rPr>
              <a:t> is </a:t>
            </a:r>
            <a:r>
              <a:rPr lang="nb-NO" dirty="0" err="1">
                <a:solidFill>
                  <a:prstClr val="black"/>
                </a:solidFill>
              </a:rPr>
              <a:t>review</a:t>
            </a:r>
            <a:r>
              <a:rPr lang="nb-NO" dirty="0">
                <a:solidFill>
                  <a:prstClr val="black"/>
                </a:solidFill>
              </a:rPr>
              <a:t> </a:t>
            </a:r>
            <a:r>
              <a:rPr lang="nb-NO" dirty="0" err="1">
                <a:solidFill>
                  <a:prstClr val="black"/>
                </a:solidFill>
              </a:rPr>
              <a:t>mechanism</a:t>
            </a:r>
            <a:endParaRPr lang="nb-NO" dirty="0">
              <a:solidFill>
                <a:prstClr val="black"/>
              </a:solidFill>
            </a:endParaRPr>
          </a:p>
          <a:p>
            <a:pPr lvl="1"/>
            <a:r>
              <a:rPr lang="nb-NO" dirty="0" err="1">
                <a:solidFill>
                  <a:prstClr val="black"/>
                </a:solidFill>
              </a:rPr>
              <a:t>Fourth</a:t>
            </a:r>
            <a:r>
              <a:rPr lang="nb-NO" dirty="0">
                <a:solidFill>
                  <a:prstClr val="black"/>
                </a:solidFill>
              </a:rPr>
              <a:t> </a:t>
            </a:r>
            <a:r>
              <a:rPr lang="nb-NO" dirty="0" err="1">
                <a:solidFill>
                  <a:prstClr val="black"/>
                </a:solidFill>
              </a:rPr>
              <a:t>pillar</a:t>
            </a:r>
            <a:r>
              <a:rPr lang="nb-NO" dirty="0">
                <a:solidFill>
                  <a:prstClr val="black"/>
                </a:solidFill>
              </a:rPr>
              <a:t> is </a:t>
            </a:r>
            <a:r>
              <a:rPr lang="nb-NO" dirty="0" err="1">
                <a:solidFill>
                  <a:prstClr val="black"/>
                </a:solidFill>
              </a:rPr>
              <a:t>synergies</a:t>
            </a:r>
            <a:r>
              <a:rPr lang="nb-NO" dirty="0">
                <a:solidFill>
                  <a:prstClr val="black"/>
                </a:solidFill>
              </a:rPr>
              <a:t> </a:t>
            </a:r>
            <a:r>
              <a:rPr lang="nb-NO" dirty="0" err="1">
                <a:solidFill>
                  <a:prstClr val="black"/>
                </a:solidFill>
              </a:rPr>
              <a:t>with</a:t>
            </a:r>
            <a:r>
              <a:rPr lang="nb-NO" dirty="0">
                <a:solidFill>
                  <a:prstClr val="black"/>
                </a:solidFill>
              </a:rPr>
              <a:t> </a:t>
            </a:r>
            <a:r>
              <a:rPr lang="nb-NO" dirty="0" err="1">
                <a:solidFill>
                  <a:prstClr val="black"/>
                </a:solidFill>
              </a:rPr>
              <a:t>other</a:t>
            </a:r>
            <a:r>
              <a:rPr lang="nb-NO" dirty="0">
                <a:solidFill>
                  <a:prstClr val="black"/>
                </a:solidFill>
              </a:rPr>
              <a:t> </a:t>
            </a:r>
            <a:r>
              <a:rPr lang="nb-NO" dirty="0" err="1">
                <a:solidFill>
                  <a:prstClr val="black"/>
                </a:solidFill>
              </a:rPr>
              <a:t>MEAs</a:t>
            </a:r>
            <a:r>
              <a:rPr lang="nb-NO" dirty="0">
                <a:solidFill>
                  <a:prstClr val="black"/>
                </a:solidFill>
              </a:rPr>
              <a:t> </a:t>
            </a:r>
          </a:p>
          <a:p>
            <a:pPr lvl="1"/>
            <a:r>
              <a:rPr lang="nb-NO" dirty="0">
                <a:solidFill>
                  <a:prstClr val="black"/>
                </a:solidFill>
              </a:rPr>
              <a:t>Etc. </a:t>
            </a:r>
            <a:endParaRPr lang="nb-NO" dirty="0"/>
          </a:p>
          <a:p>
            <a:r>
              <a:rPr lang="en-GB" sz="2400" dirty="0">
                <a:solidFill>
                  <a:prstClr val="black"/>
                </a:solidFill>
              </a:rPr>
              <a:t>Framework should be based on the 3 goals of the Convention and based on sound science, with no need of constructing an apex goal for communication purposes </a:t>
            </a:r>
          </a:p>
          <a:p>
            <a:pPr lvl="1"/>
            <a:r>
              <a:rPr lang="en-GB" sz="2100" dirty="0">
                <a:solidFill>
                  <a:prstClr val="black"/>
                </a:solidFill>
              </a:rPr>
              <a:t>Leave communication to the communicators</a:t>
            </a:r>
          </a:p>
          <a:p>
            <a:pPr lvl="1"/>
            <a:r>
              <a:rPr lang="en-GB" sz="2100" dirty="0">
                <a:solidFill>
                  <a:prstClr val="black"/>
                </a:solidFill>
              </a:rPr>
              <a:t>Both </a:t>
            </a:r>
            <a:r>
              <a:rPr lang="en-GB" sz="2100" dirty="0" err="1">
                <a:solidFill>
                  <a:prstClr val="black"/>
                </a:solidFill>
              </a:rPr>
              <a:t>IPBES</a:t>
            </a:r>
            <a:r>
              <a:rPr lang="en-GB" sz="2100" dirty="0">
                <a:solidFill>
                  <a:prstClr val="black"/>
                </a:solidFill>
              </a:rPr>
              <a:t> Global Assessment and Paris agreement illustrate this</a:t>
            </a:r>
          </a:p>
        </p:txBody>
      </p:sp>
    </p:spTree>
    <p:extLst>
      <p:ext uri="{BB962C8B-B14F-4D97-AF65-F5344CB8AC3E}">
        <p14:creationId xmlns:p14="http://schemas.microsoft.com/office/powerpoint/2010/main" val="134600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64534"/>
            <a:ext cx="4442806" cy="2307791"/>
          </a:xfrm>
          <a:prstGeom prst="rect">
            <a:avLst/>
          </a:prstGeom>
        </p:spPr>
      </p:pic>
      <p:sp>
        <p:nvSpPr>
          <p:cNvPr id="2" name="TextBox 1"/>
          <p:cNvSpPr txBox="1"/>
          <p:nvPr/>
        </p:nvSpPr>
        <p:spPr>
          <a:xfrm>
            <a:off x="254155" y="2132371"/>
            <a:ext cx="3821024" cy="192360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cs typeface="Calibri"/>
              </a:rPr>
              <a:t>Conference outcomes are set out in the report of the co-chairs, </a:t>
            </a:r>
            <a:r>
              <a:rPr lang="nn-NO" sz="2400" dirty="0">
                <a:cs typeface="Calibri"/>
              </a:rPr>
              <a:t>Dr. Nina Vik and Mr. Finn Katerås</a:t>
            </a:r>
            <a:endParaRPr lang="en-GB" sz="2400" dirty="0">
              <a:cs typeface="Calibri"/>
            </a:endParaRPr>
          </a:p>
          <a:p>
            <a:pPr>
              <a:spcAft>
                <a:spcPts val="600"/>
              </a:spcAft>
            </a:pPr>
            <a:endParaRPr lang="en-GB" dirty="0"/>
          </a:p>
        </p:txBody>
      </p:sp>
      <p:sp>
        <p:nvSpPr>
          <p:cNvPr id="7" name="Title 3"/>
          <p:cNvSpPr>
            <a:spLocks noGrp="1"/>
          </p:cNvSpPr>
          <p:nvPr>
            <p:ph type="title"/>
          </p:nvPr>
        </p:nvSpPr>
        <p:spPr>
          <a:xfrm>
            <a:off x="628650" y="365127"/>
            <a:ext cx="7886700" cy="759618"/>
          </a:xfrm>
        </p:spPr>
        <p:txBody>
          <a:bodyPr>
            <a:normAutofit/>
          </a:bodyPr>
          <a:lstStyle/>
          <a:p>
            <a:r>
              <a:rPr lang="en-GB" sz="3000" b="1" cap="small" dirty="0">
                <a:latin typeface="+mn-lt"/>
                <a:cs typeface="Calibri"/>
              </a:rPr>
              <a:t>Conference reporting</a:t>
            </a:r>
            <a:endParaRPr lang="en-GB" sz="3000" cap="small" dirty="0">
              <a:latin typeface="+mn-lt"/>
            </a:endParaRPr>
          </a:p>
        </p:txBody>
      </p:sp>
      <p:pic>
        <p:nvPicPr>
          <p:cNvPr id="8" name="Bilde 7">
            <a:extLst>
              <a:ext uri="{FF2B5EF4-FFF2-40B4-BE49-F238E27FC236}">
                <a16:creationId xmlns:a16="http://schemas.microsoft.com/office/drawing/2014/main" id="{F2A255E7-8609-44D3-9E44-0D57AE88F1E2}"/>
              </a:ext>
            </a:extLst>
          </p:cNvPr>
          <p:cNvPicPr>
            <a:picLocks noChangeAspect="1"/>
          </p:cNvPicPr>
          <p:nvPr/>
        </p:nvPicPr>
        <p:blipFill>
          <a:blip r:embed="rId4"/>
          <a:stretch>
            <a:fillRect/>
          </a:stretch>
        </p:blipFill>
        <p:spPr>
          <a:xfrm>
            <a:off x="4860032" y="1109897"/>
            <a:ext cx="3962532" cy="5570151"/>
          </a:xfrm>
          <a:prstGeom prst="rect">
            <a:avLst/>
          </a:prstGeom>
          <a:ln w="6350">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759618"/>
          </a:xfrm>
        </p:spPr>
        <p:txBody>
          <a:bodyPr>
            <a:normAutofit/>
          </a:bodyPr>
          <a:lstStyle/>
          <a:p>
            <a:r>
              <a:rPr lang="en-GB" sz="3000" b="1" cap="small" dirty="0">
                <a:latin typeface="+mn-lt"/>
                <a:cs typeface="Calibri"/>
              </a:rPr>
              <a:t>Conference focus </a:t>
            </a:r>
            <a:endParaRPr lang="en-GB" sz="3000" cap="small" dirty="0">
              <a:latin typeface="+mn-lt"/>
            </a:endParaRPr>
          </a:p>
        </p:txBody>
      </p:sp>
      <p:pic>
        <p:nvPicPr>
          <p:cNvPr id="2050" name="Picture 2" descr="http://enb.iisd.org/biodiv/trondheimconference/9/images/3jul/370A2513-tn.jpg">
            <a:extLst>
              <a:ext uri="{FF2B5EF4-FFF2-40B4-BE49-F238E27FC236}">
                <a16:creationId xmlns:a16="http://schemas.microsoft.com/office/drawing/2014/main" id="{D5AD90D2-631D-4B67-B8BF-1784F47E9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0683"/>
            <a:ext cx="9144000" cy="578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26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8532" y="2060848"/>
            <a:ext cx="8219932" cy="4248472"/>
          </a:xfrm>
        </p:spPr>
        <p:txBody>
          <a:bodyPr>
            <a:noAutofit/>
          </a:bodyPr>
          <a:lstStyle/>
          <a:p>
            <a:pPr>
              <a:lnSpc>
                <a:spcPct val="100000"/>
              </a:lnSpc>
              <a:spcBef>
                <a:spcPts val="0"/>
              </a:spcBef>
              <a:spcAft>
                <a:spcPts val="600"/>
              </a:spcAft>
            </a:pPr>
            <a:r>
              <a:rPr lang="en-GB" sz="2400" dirty="0"/>
              <a:t>Over four days, a broad range of views were expressed on form and content of the post-2020 global biodiversity framework</a:t>
            </a:r>
          </a:p>
          <a:p>
            <a:pPr>
              <a:lnSpc>
                <a:spcPct val="100000"/>
              </a:lnSpc>
              <a:spcBef>
                <a:spcPts val="0"/>
              </a:spcBef>
              <a:spcAft>
                <a:spcPts val="600"/>
              </a:spcAft>
            </a:pPr>
            <a:r>
              <a:rPr lang="en-GB" sz="2400" dirty="0"/>
              <a:t>Participants had opportunities to share knowledge and views outside of the negotiations </a:t>
            </a:r>
          </a:p>
          <a:p>
            <a:pPr>
              <a:lnSpc>
                <a:spcPct val="100000"/>
              </a:lnSpc>
              <a:spcBef>
                <a:spcPts val="0"/>
              </a:spcBef>
              <a:spcAft>
                <a:spcPts val="600"/>
              </a:spcAft>
            </a:pPr>
            <a:r>
              <a:rPr lang="en-GB" sz="2400" dirty="0"/>
              <a:t>Overall message – Urgent action is required for many reasons; success is possible, but action to date has been insufficient</a:t>
            </a:r>
          </a:p>
          <a:p>
            <a:pPr>
              <a:lnSpc>
                <a:spcPct val="100000"/>
              </a:lnSpc>
              <a:spcBef>
                <a:spcPts val="0"/>
              </a:spcBef>
              <a:spcAft>
                <a:spcPts val="600"/>
              </a:spcAft>
            </a:pPr>
            <a:r>
              <a:rPr lang="en-GB" sz="2400" dirty="0"/>
              <a:t>The post-2020 global biodiversity framework must promote and facilitate a step change in action on the ground</a:t>
            </a:r>
          </a:p>
          <a:p>
            <a:pPr>
              <a:lnSpc>
                <a:spcPct val="100000"/>
              </a:lnSpc>
              <a:spcBef>
                <a:spcPts val="0"/>
              </a:spcBef>
              <a:spcAft>
                <a:spcPts val="600"/>
              </a:spcAft>
            </a:pPr>
            <a:r>
              <a:rPr lang="en-GB" sz="2400" dirty="0"/>
              <a:t>The conference produced a wealth of ideas included in the report, and in particular in the annexes</a:t>
            </a:r>
          </a:p>
        </p:txBody>
      </p:sp>
      <p:pic>
        <p:nvPicPr>
          <p:cNvPr id="4" name="Picture 6" descr="Logo Trh"/>
          <p:cNvPicPr>
            <a:picLocks noChangeAspect="1" noChangeArrowheads="1"/>
          </p:cNvPicPr>
          <p:nvPr/>
        </p:nvPicPr>
        <p:blipFill>
          <a:blip r:embed="rId3" cstate="print"/>
          <a:srcRect/>
          <a:stretch>
            <a:fillRect/>
          </a:stretch>
        </p:blipFill>
        <p:spPr bwMode="auto">
          <a:xfrm>
            <a:off x="5796136" y="148860"/>
            <a:ext cx="3071748" cy="1656184"/>
          </a:xfrm>
          <a:prstGeom prst="rect">
            <a:avLst/>
          </a:prstGeom>
          <a:noFill/>
        </p:spPr>
      </p:pic>
      <p:sp>
        <p:nvSpPr>
          <p:cNvPr id="2" name="TextBox 1"/>
          <p:cNvSpPr txBox="1"/>
          <p:nvPr/>
        </p:nvSpPr>
        <p:spPr>
          <a:xfrm>
            <a:off x="528532" y="699953"/>
            <a:ext cx="5158287" cy="553998"/>
          </a:xfrm>
          <a:prstGeom prst="rect">
            <a:avLst/>
          </a:prstGeom>
          <a:noFill/>
        </p:spPr>
        <p:txBody>
          <a:bodyPr wrap="square" rtlCol="0">
            <a:spAutoFit/>
          </a:bodyPr>
          <a:lstStyle/>
          <a:p>
            <a:r>
              <a:rPr lang="en-GB" sz="3000" b="1" cap="small" dirty="0"/>
              <a:t>Making biodiversity matter </a:t>
            </a:r>
          </a:p>
        </p:txBody>
      </p:sp>
    </p:spTree>
    <p:extLst>
      <p:ext uri="{BB962C8B-B14F-4D97-AF65-F5344CB8AC3E}">
        <p14:creationId xmlns:p14="http://schemas.microsoft.com/office/powerpoint/2010/main" val="397140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0" y="1988840"/>
            <a:ext cx="9144000" cy="1508105"/>
          </a:xfrm>
          <a:prstGeom prst="rect">
            <a:avLst/>
          </a:prstGeom>
          <a:noFill/>
        </p:spPr>
        <p:txBody>
          <a:bodyPr wrap="square" rtlCol="0">
            <a:spAutoFit/>
          </a:bodyPr>
          <a:lstStyle/>
          <a:p>
            <a:pPr algn="ctr">
              <a:spcAft>
                <a:spcPts val="1200"/>
              </a:spcAft>
            </a:pPr>
            <a:r>
              <a:rPr lang="en-GB" sz="2400" dirty="0">
                <a:latin typeface="Calibri"/>
                <a:cs typeface="Calibri"/>
              </a:rPr>
              <a:t>Conference website: </a:t>
            </a:r>
            <a:r>
              <a:rPr lang="en-GB" sz="2400" dirty="0">
                <a:hlinkClick r:id="rId3"/>
              </a:rPr>
              <a:t>https://trondheimconference.org/</a:t>
            </a:r>
            <a:r>
              <a:rPr lang="en-GB" sz="2400" dirty="0">
                <a:latin typeface="Calibri"/>
                <a:cs typeface="Calibri"/>
              </a:rPr>
              <a:t>  </a:t>
            </a:r>
          </a:p>
          <a:p>
            <a:pPr algn="ctr">
              <a:spcAft>
                <a:spcPts val="1200"/>
              </a:spcAft>
            </a:pPr>
            <a:r>
              <a:rPr lang="en-GB" sz="2400" dirty="0">
                <a:latin typeface="Calibri"/>
                <a:cs typeface="Calibri"/>
              </a:rPr>
              <a:t>Co-chairs’ report: </a:t>
            </a:r>
            <a:r>
              <a:rPr lang="en-GB" sz="2400" dirty="0">
                <a:hlinkClick r:id="rId4"/>
              </a:rPr>
              <a:t>https://trondheimconference.org/conference-reports</a:t>
            </a:r>
            <a:endParaRPr lang="en-GB" sz="1200" dirty="0">
              <a:latin typeface="Calibri"/>
              <a:cs typeface="Calibri"/>
            </a:endParaRPr>
          </a:p>
          <a:p>
            <a:pPr algn="ctr">
              <a:spcAft>
                <a:spcPts val="1200"/>
              </a:spcAft>
            </a:pPr>
            <a:r>
              <a:rPr lang="en-GB" sz="2400" dirty="0" err="1">
                <a:latin typeface="Calibri"/>
                <a:cs typeface="Calibri"/>
              </a:rPr>
              <a:t>IISD</a:t>
            </a:r>
            <a:r>
              <a:rPr lang="en-GB" sz="2400" dirty="0">
                <a:latin typeface="Calibri"/>
                <a:cs typeface="Calibri"/>
              </a:rPr>
              <a:t>/ENB coverage: </a:t>
            </a:r>
            <a:r>
              <a:rPr lang="en-GB" sz="2400" dirty="0">
                <a:hlinkClick r:id="rId5"/>
              </a:rPr>
              <a:t>https://enb.iisd.org/biodiv/trondheimconference/9/</a:t>
            </a:r>
            <a:r>
              <a:rPr lang="en-GB" sz="2400" dirty="0">
                <a:cs typeface="Calibri"/>
              </a:rPr>
              <a:t> </a:t>
            </a:r>
            <a:endParaRPr lang="en-GB" sz="2400" dirty="0">
              <a:latin typeface="Calibri"/>
              <a:cs typeface="Calibri"/>
            </a:endParaRPr>
          </a:p>
        </p:txBody>
      </p:sp>
      <p:sp>
        <p:nvSpPr>
          <p:cNvPr id="5" name="TextBox 4"/>
          <p:cNvSpPr txBox="1"/>
          <p:nvPr/>
        </p:nvSpPr>
        <p:spPr>
          <a:xfrm>
            <a:off x="1416646" y="6165304"/>
            <a:ext cx="6480720" cy="369332"/>
          </a:xfrm>
          <a:prstGeom prst="rect">
            <a:avLst/>
          </a:prstGeom>
          <a:noFill/>
        </p:spPr>
        <p:txBody>
          <a:bodyPr wrap="square" rtlCol="0">
            <a:spAutoFit/>
          </a:bodyPr>
          <a:lstStyle/>
          <a:p>
            <a:pPr algn="ctr"/>
            <a:r>
              <a:rPr lang="en-GB" dirty="0"/>
              <a:t>Photos by IISD/ENB | Mike </a:t>
            </a:r>
            <a:r>
              <a:rPr lang="en-GB" dirty="0" err="1"/>
              <a:t>Muzurakis</a:t>
            </a:r>
            <a:endParaRPr lang="en-GB" sz="800" dirty="0"/>
          </a:p>
        </p:txBody>
      </p:sp>
      <p:pic>
        <p:nvPicPr>
          <p:cNvPr id="3" name="Picture 2"/>
          <p:cNvPicPr>
            <a:picLocks noChangeAspect="1"/>
          </p:cNvPicPr>
          <p:nvPr/>
        </p:nvPicPr>
        <p:blipFill>
          <a:blip r:embed="rId6"/>
          <a:stretch>
            <a:fillRect/>
          </a:stretch>
        </p:blipFill>
        <p:spPr>
          <a:xfrm>
            <a:off x="1475656" y="3861048"/>
            <a:ext cx="6362700" cy="1666875"/>
          </a:xfrm>
          <a:prstGeom prst="rect">
            <a:avLst/>
          </a:prstGeom>
        </p:spPr>
      </p:pic>
      <p:pic>
        <p:nvPicPr>
          <p:cNvPr id="7" name="Picture 6" descr="Logo Trh"/>
          <p:cNvPicPr>
            <a:picLocks noChangeAspect="1" noChangeArrowheads="1"/>
          </p:cNvPicPr>
          <p:nvPr/>
        </p:nvPicPr>
        <p:blipFill>
          <a:blip r:embed="rId7" cstate="print"/>
          <a:srcRect/>
          <a:stretch>
            <a:fillRect/>
          </a:stretch>
        </p:blipFill>
        <p:spPr bwMode="auto">
          <a:xfrm>
            <a:off x="5796136" y="148860"/>
            <a:ext cx="3071748" cy="16561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759618"/>
          </a:xfrm>
        </p:spPr>
        <p:txBody>
          <a:bodyPr>
            <a:normAutofit/>
          </a:bodyPr>
          <a:lstStyle/>
          <a:p>
            <a:r>
              <a:rPr lang="en-GB" sz="3000" b="1" cap="small" dirty="0">
                <a:latin typeface="+mn-lt"/>
                <a:cs typeface="Calibri"/>
              </a:rPr>
              <a:t>Participation</a:t>
            </a:r>
            <a:endParaRPr lang="en-GB" sz="3000" cap="small" dirty="0">
              <a:latin typeface="+mn-lt"/>
            </a:endParaRPr>
          </a:p>
        </p:txBody>
      </p:sp>
      <p:pic>
        <p:nvPicPr>
          <p:cNvPr id="1028" name="Picture 4" descr="http://enb.iisd.org/biodiv/trondheimconference/9/images/2jul/370A1610-tn.jpg">
            <a:extLst>
              <a:ext uri="{FF2B5EF4-FFF2-40B4-BE49-F238E27FC236}">
                <a16:creationId xmlns:a16="http://schemas.microsoft.com/office/drawing/2014/main" id="{58A07EAC-713E-4949-B064-368914DBD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0144"/>
            <a:ext cx="9144000" cy="542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0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3311628" y="1340609"/>
            <a:ext cx="1637389" cy="2168851"/>
          </a:xfrm>
          <a:prstGeom prst="rect">
            <a:avLst/>
          </a:prstGeom>
          <a:ln w="3175">
            <a:solidFill>
              <a:schemeClr val="tx1"/>
            </a:solidFill>
          </a:ln>
        </p:spPr>
      </p:pic>
      <p:sp>
        <p:nvSpPr>
          <p:cNvPr id="2" name="Title 1"/>
          <p:cNvSpPr>
            <a:spLocks noGrp="1"/>
          </p:cNvSpPr>
          <p:nvPr>
            <p:ph type="title"/>
          </p:nvPr>
        </p:nvSpPr>
        <p:spPr>
          <a:xfrm>
            <a:off x="423786" y="260648"/>
            <a:ext cx="7886700" cy="528649"/>
          </a:xfrm>
        </p:spPr>
        <p:txBody>
          <a:bodyPr>
            <a:normAutofit fontScale="90000"/>
          </a:bodyPr>
          <a:lstStyle/>
          <a:p>
            <a:pPr algn="ctr"/>
            <a:r>
              <a:rPr lang="en-GB" b="1" cap="small" dirty="0">
                <a:latin typeface="+mn-lt"/>
              </a:rPr>
              <a:t>Setting the stage</a:t>
            </a:r>
          </a:p>
        </p:txBody>
      </p:sp>
      <p:pic>
        <p:nvPicPr>
          <p:cNvPr id="4" name="Content Placeholder 3"/>
          <p:cNvPicPr>
            <a:picLocks noGrp="1" noChangeAspect="1"/>
          </p:cNvPicPr>
          <p:nvPr>
            <p:ph idx="1"/>
          </p:nvPr>
        </p:nvPicPr>
        <p:blipFill>
          <a:blip r:embed="rId4"/>
          <a:stretch>
            <a:fillRect/>
          </a:stretch>
        </p:blipFill>
        <p:spPr>
          <a:xfrm>
            <a:off x="1975618" y="1117594"/>
            <a:ext cx="1459276" cy="2063569"/>
          </a:xfrm>
          <a:prstGeom prst="rect">
            <a:avLst/>
          </a:prstGeom>
          <a:ln w="3175">
            <a:solidFill>
              <a:schemeClr val="tx1"/>
            </a:solidFill>
          </a:ln>
        </p:spPr>
      </p:pic>
      <p:pic>
        <p:nvPicPr>
          <p:cNvPr id="5" name="Picture 4"/>
          <p:cNvPicPr>
            <a:picLocks noChangeAspect="1"/>
          </p:cNvPicPr>
          <p:nvPr/>
        </p:nvPicPr>
        <p:blipFill>
          <a:blip r:embed="rId5"/>
          <a:stretch>
            <a:fillRect/>
          </a:stretch>
        </p:blipFill>
        <p:spPr>
          <a:xfrm>
            <a:off x="7236354" y="1705444"/>
            <a:ext cx="1470168" cy="2085450"/>
          </a:xfrm>
          <a:prstGeom prst="rect">
            <a:avLst/>
          </a:prstGeom>
          <a:ln w="3175">
            <a:solidFill>
              <a:schemeClr val="tx1"/>
            </a:solidFill>
          </a:ln>
        </p:spPr>
      </p:pic>
      <p:pic>
        <p:nvPicPr>
          <p:cNvPr id="6" name="Picture 5"/>
          <p:cNvPicPr>
            <a:picLocks noChangeAspect="1"/>
          </p:cNvPicPr>
          <p:nvPr/>
        </p:nvPicPr>
        <p:blipFill rotWithShape="1">
          <a:blip r:embed="rId6"/>
          <a:srcRect r="1080"/>
          <a:stretch/>
        </p:blipFill>
        <p:spPr>
          <a:xfrm>
            <a:off x="4865040" y="1115310"/>
            <a:ext cx="1370077" cy="1955477"/>
          </a:xfrm>
          <a:prstGeom prst="rect">
            <a:avLst/>
          </a:prstGeom>
          <a:ln w="3175">
            <a:solidFill>
              <a:schemeClr val="tx1"/>
            </a:solidFill>
          </a:ln>
        </p:spPr>
      </p:pic>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5950254" y="1340609"/>
            <a:ext cx="1448786" cy="2020260"/>
          </a:xfrm>
          <a:prstGeom prst="rect">
            <a:avLst/>
          </a:prstGeom>
        </p:spPr>
      </p:pic>
      <p:pic>
        <p:nvPicPr>
          <p:cNvPr id="17" name="Picture 16"/>
          <p:cNvPicPr/>
          <p:nvPr/>
        </p:nvPicPr>
        <p:blipFill>
          <a:blip r:embed="rId8" cstate="print">
            <a:extLst>
              <a:ext uri="{28A0092B-C50C-407E-A947-70E740481C1C}">
                <a14:useLocalDpi xmlns:a14="http://schemas.microsoft.com/office/drawing/2010/main" val="0"/>
              </a:ext>
            </a:extLst>
          </a:blip>
          <a:stretch>
            <a:fillRect/>
          </a:stretch>
        </p:blipFill>
        <p:spPr>
          <a:xfrm>
            <a:off x="2460986" y="4315465"/>
            <a:ext cx="1583690" cy="2063750"/>
          </a:xfrm>
          <a:prstGeom prst="rect">
            <a:avLst/>
          </a:prstGeom>
        </p:spPr>
      </p:pic>
      <p:pic>
        <p:nvPicPr>
          <p:cNvPr id="18" name="Picture 17"/>
          <p:cNvPicPr/>
          <p:nvPr/>
        </p:nvPicPr>
        <p:blipFill>
          <a:blip r:embed="rId9" cstate="print">
            <a:extLst>
              <a:ext uri="{28A0092B-C50C-407E-A947-70E740481C1C}">
                <a14:useLocalDpi xmlns:a14="http://schemas.microsoft.com/office/drawing/2010/main" val="0"/>
              </a:ext>
            </a:extLst>
          </a:blip>
          <a:stretch>
            <a:fillRect/>
          </a:stretch>
        </p:blipFill>
        <p:spPr>
          <a:xfrm>
            <a:off x="2290278" y="2254851"/>
            <a:ext cx="1446512" cy="2060614"/>
          </a:xfrm>
          <a:prstGeom prst="rect">
            <a:avLst/>
          </a:prstGeom>
          <a:ln w="3175">
            <a:solidFill>
              <a:schemeClr val="tx1"/>
            </a:solidFill>
          </a:ln>
        </p:spPr>
      </p:pic>
      <p:pic>
        <p:nvPicPr>
          <p:cNvPr id="21" name="Picture 20"/>
          <p:cNvPicPr/>
          <p:nvPr/>
        </p:nvPicPr>
        <p:blipFill>
          <a:blip r:embed="rId10" cstate="print">
            <a:extLst>
              <a:ext uri="{28A0092B-C50C-407E-A947-70E740481C1C}">
                <a14:useLocalDpi xmlns:a14="http://schemas.microsoft.com/office/drawing/2010/main" val="0"/>
              </a:ext>
            </a:extLst>
          </a:blip>
          <a:stretch>
            <a:fillRect/>
          </a:stretch>
        </p:blipFill>
        <p:spPr>
          <a:xfrm>
            <a:off x="6805900" y="3433579"/>
            <a:ext cx="1567180" cy="2231390"/>
          </a:xfrm>
          <a:prstGeom prst="rect">
            <a:avLst/>
          </a:prstGeom>
        </p:spPr>
      </p:pic>
      <p:pic>
        <p:nvPicPr>
          <p:cNvPr id="7" name="Picture 6"/>
          <p:cNvPicPr>
            <a:picLocks noChangeAspect="1"/>
          </p:cNvPicPr>
          <p:nvPr/>
        </p:nvPicPr>
        <p:blipFill>
          <a:blip r:embed="rId11"/>
          <a:stretch>
            <a:fillRect/>
          </a:stretch>
        </p:blipFill>
        <p:spPr>
          <a:xfrm>
            <a:off x="780977" y="3626506"/>
            <a:ext cx="1673263" cy="2297705"/>
          </a:xfrm>
          <a:prstGeom prst="rect">
            <a:avLst/>
          </a:prstGeom>
          <a:ln w="3175">
            <a:solidFill>
              <a:schemeClr val="tx1"/>
            </a:solidFill>
          </a:ln>
        </p:spPr>
      </p:pic>
      <p:pic>
        <p:nvPicPr>
          <p:cNvPr id="9" name="Picture 8"/>
          <p:cNvPicPr>
            <a:picLocks noChangeAspect="1"/>
          </p:cNvPicPr>
          <p:nvPr/>
        </p:nvPicPr>
        <p:blipFill>
          <a:blip r:embed="rId12"/>
          <a:stretch>
            <a:fillRect/>
          </a:stretch>
        </p:blipFill>
        <p:spPr>
          <a:xfrm>
            <a:off x="3735305" y="2957362"/>
            <a:ext cx="1561674" cy="2277889"/>
          </a:xfrm>
          <a:prstGeom prst="rect">
            <a:avLst/>
          </a:prstGeom>
          <a:ln w="3175">
            <a:solidFill>
              <a:schemeClr val="tx1"/>
            </a:solidFill>
          </a:ln>
        </p:spPr>
      </p:pic>
      <p:pic>
        <p:nvPicPr>
          <p:cNvPr id="20" name="Picture 19"/>
          <p:cNvPicPr/>
          <p:nvPr/>
        </p:nvPicPr>
        <p:blipFill>
          <a:blip r:embed="rId13" cstate="print">
            <a:extLst>
              <a:ext uri="{28A0092B-C50C-407E-A947-70E740481C1C}">
                <a14:useLocalDpi xmlns:a14="http://schemas.microsoft.com/office/drawing/2010/main" val="0"/>
              </a:ext>
            </a:extLst>
          </a:blip>
          <a:stretch>
            <a:fillRect/>
          </a:stretch>
        </p:blipFill>
        <p:spPr>
          <a:xfrm>
            <a:off x="4301657" y="4060772"/>
            <a:ext cx="1632420" cy="2284218"/>
          </a:xfrm>
          <a:prstGeom prst="rect">
            <a:avLst/>
          </a:prstGeom>
          <a:ln w="3175">
            <a:solidFill>
              <a:schemeClr val="tx1"/>
            </a:solidFill>
          </a:ln>
        </p:spPr>
      </p:pic>
      <p:pic>
        <p:nvPicPr>
          <p:cNvPr id="10" name="Picture 9"/>
          <p:cNvPicPr>
            <a:picLocks noChangeAspect="1"/>
          </p:cNvPicPr>
          <p:nvPr/>
        </p:nvPicPr>
        <p:blipFill rotWithShape="1">
          <a:blip r:embed="rId14"/>
          <a:srcRect r="1800"/>
          <a:stretch/>
        </p:blipFill>
        <p:spPr>
          <a:xfrm>
            <a:off x="610956" y="1680606"/>
            <a:ext cx="1619424" cy="2270522"/>
          </a:xfrm>
          <a:prstGeom prst="rect">
            <a:avLst/>
          </a:prstGeom>
          <a:ln w="3175">
            <a:solidFill>
              <a:schemeClr val="tx1"/>
            </a:solidFill>
          </a:ln>
        </p:spPr>
      </p:pic>
      <p:pic>
        <p:nvPicPr>
          <p:cNvPr id="19" name="Picture 18"/>
          <p:cNvPicPr/>
          <p:nvPr/>
        </p:nvPicPr>
        <p:blipFill>
          <a:blip r:embed="rId15" cstate="print">
            <a:extLst>
              <a:ext uri="{28A0092B-C50C-407E-A947-70E740481C1C}">
                <a14:useLocalDpi xmlns:a14="http://schemas.microsoft.com/office/drawing/2010/main" val="0"/>
              </a:ext>
            </a:extLst>
          </a:blip>
          <a:stretch>
            <a:fillRect/>
          </a:stretch>
        </p:blipFill>
        <p:spPr>
          <a:xfrm>
            <a:off x="5310471" y="3070787"/>
            <a:ext cx="1570990" cy="2290188"/>
          </a:xfrm>
          <a:prstGeom prst="rect">
            <a:avLst/>
          </a:prstGeom>
          <a:ln w="3175">
            <a:solidFill>
              <a:schemeClr val="tx1"/>
            </a:solidFill>
          </a:ln>
        </p:spPr>
      </p:pic>
    </p:spTree>
    <p:extLst>
      <p:ext uri="{BB962C8B-B14F-4D97-AF65-F5344CB8AC3E}">
        <p14:creationId xmlns:p14="http://schemas.microsoft.com/office/powerpoint/2010/main" val="162211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2060848"/>
            <a:ext cx="7992887" cy="4176464"/>
          </a:xfrm>
        </p:spPr>
        <p:txBody>
          <a:bodyPr>
            <a:noAutofit/>
          </a:bodyPr>
          <a:lstStyle/>
          <a:p>
            <a:pPr>
              <a:lnSpc>
                <a:spcPct val="100000"/>
              </a:lnSpc>
              <a:spcBef>
                <a:spcPts val="0"/>
              </a:spcBef>
              <a:spcAft>
                <a:spcPts val="600"/>
              </a:spcAft>
            </a:pPr>
            <a:r>
              <a:rPr lang="en-GB" sz="2400" dirty="0"/>
              <a:t>There are very real concerns over the impacts of loss of biodiversity, and such concerns are increasing</a:t>
            </a:r>
          </a:p>
          <a:p>
            <a:pPr>
              <a:lnSpc>
                <a:spcPct val="100000"/>
              </a:lnSpc>
              <a:spcBef>
                <a:spcPts val="0"/>
              </a:spcBef>
              <a:spcAft>
                <a:spcPts val="600"/>
              </a:spcAft>
            </a:pPr>
            <a:r>
              <a:rPr lang="en-GB" sz="2400" dirty="0"/>
              <a:t>The cost of inaction makes biodiversity loss an issue of importance to all sectors and stakeholders</a:t>
            </a:r>
          </a:p>
          <a:p>
            <a:pPr>
              <a:lnSpc>
                <a:spcPct val="100000"/>
              </a:lnSpc>
              <a:spcBef>
                <a:spcPts val="0"/>
              </a:spcBef>
              <a:spcAft>
                <a:spcPts val="600"/>
              </a:spcAft>
            </a:pPr>
            <a:r>
              <a:rPr lang="en-GB" sz="2400" dirty="0"/>
              <a:t>There is a range of options already available for implementing sustainable pathways to achieving the 2050 Vision</a:t>
            </a:r>
          </a:p>
          <a:p>
            <a:pPr>
              <a:lnSpc>
                <a:spcPct val="100000"/>
              </a:lnSpc>
              <a:spcBef>
                <a:spcPts val="0"/>
              </a:spcBef>
              <a:spcAft>
                <a:spcPts val="1200"/>
              </a:spcAft>
            </a:pPr>
            <a:r>
              <a:rPr lang="en-GB" sz="2400" dirty="0"/>
              <a:t>Understanding interlinkages is critical to being able to respond to environmental change</a:t>
            </a:r>
          </a:p>
          <a:p>
            <a:pPr>
              <a:lnSpc>
                <a:spcPct val="100000"/>
              </a:lnSpc>
              <a:spcBef>
                <a:spcPts val="0"/>
              </a:spcBef>
              <a:spcAft>
                <a:spcPts val="600"/>
              </a:spcAft>
            </a:pPr>
            <a:r>
              <a:rPr lang="en-GB" sz="2400" dirty="0"/>
              <a:t>There is an increasing recognition of the importance of “nature-based solutions” that address needs across sectors</a:t>
            </a:r>
          </a:p>
          <a:p>
            <a:pPr>
              <a:lnSpc>
                <a:spcPct val="100000"/>
              </a:lnSpc>
              <a:spcBef>
                <a:spcPts val="0"/>
              </a:spcBef>
              <a:spcAft>
                <a:spcPts val="600"/>
              </a:spcAft>
            </a:pPr>
            <a:endParaRPr lang="en-GB" sz="2400" dirty="0"/>
          </a:p>
        </p:txBody>
      </p:sp>
      <p:sp>
        <p:nvSpPr>
          <p:cNvPr id="2" name="TextBox 1"/>
          <p:cNvSpPr txBox="1"/>
          <p:nvPr/>
        </p:nvSpPr>
        <p:spPr>
          <a:xfrm>
            <a:off x="251520" y="548680"/>
            <a:ext cx="8640960" cy="1015663"/>
          </a:xfrm>
          <a:prstGeom prst="rect">
            <a:avLst/>
          </a:prstGeom>
          <a:noFill/>
        </p:spPr>
        <p:txBody>
          <a:bodyPr wrap="square" rtlCol="0">
            <a:spAutoFit/>
          </a:bodyPr>
          <a:lstStyle/>
          <a:p>
            <a:pPr algn="ctr"/>
            <a:r>
              <a:rPr lang="en-GB" sz="3000" b="1" cap="small" dirty="0"/>
              <a:t>Understanding where we are heading </a:t>
            </a:r>
          </a:p>
          <a:p>
            <a:pPr algn="ctr"/>
            <a:r>
              <a:rPr lang="en-GB" sz="3000" b="1" cap="small" dirty="0"/>
              <a:t>and what this implies </a:t>
            </a:r>
          </a:p>
        </p:txBody>
      </p:sp>
    </p:spTree>
    <p:extLst>
      <p:ext uri="{BB962C8B-B14F-4D97-AF65-F5344CB8AC3E}">
        <p14:creationId xmlns:p14="http://schemas.microsoft.com/office/powerpoint/2010/main" val="78304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238250"/>
            <a:ext cx="8280920" cy="5215087"/>
          </a:xfrm>
        </p:spPr>
        <p:txBody>
          <a:bodyPr>
            <a:noAutofit/>
          </a:bodyPr>
          <a:lstStyle/>
          <a:p>
            <a:pPr>
              <a:spcBef>
                <a:spcPts val="0"/>
              </a:spcBef>
              <a:spcAft>
                <a:spcPts val="1200"/>
              </a:spcAft>
            </a:pPr>
            <a:r>
              <a:rPr lang="en-GB" sz="2400" dirty="0"/>
              <a:t>Important to think about biodiversity as a solution, rather than to only focus on biodiversity loss</a:t>
            </a:r>
          </a:p>
          <a:p>
            <a:pPr>
              <a:spcBef>
                <a:spcPts val="0"/>
              </a:spcBef>
              <a:spcAft>
                <a:spcPts val="1200"/>
              </a:spcAft>
            </a:pPr>
            <a:r>
              <a:rPr lang="en-GB" sz="2400" dirty="0"/>
              <a:t>Sustainability rests on environmental, social and economic pillars, and is not simply an ecological issue </a:t>
            </a:r>
          </a:p>
          <a:p>
            <a:pPr>
              <a:spcBef>
                <a:spcPts val="0"/>
              </a:spcBef>
              <a:spcAft>
                <a:spcPts val="1200"/>
              </a:spcAft>
            </a:pPr>
            <a:r>
              <a:rPr lang="en-GB" sz="2400" dirty="0"/>
              <a:t>Important to find the levers for change for taking positive and reducing negative action </a:t>
            </a:r>
          </a:p>
          <a:p>
            <a:pPr>
              <a:spcBef>
                <a:spcPts val="0"/>
              </a:spcBef>
              <a:spcAft>
                <a:spcPts val="1200"/>
              </a:spcAft>
            </a:pPr>
            <a:r>
              <a:rPr lang="en-GB" sz="2400" dirty="0"/>
              <a:t>Workable solutions are required that meet multiple aims, recognising and involving key players and building partnerships for addressing shared solutions</a:t>
            </a:r>
          </a:p>
          <a:p>
            <a:pPr>
              <a:spcBef>
                <a:spcPts val="0"/>
              </a:spcBef>
              <a:spcAft>
                <a:spcPts val="1200"/>
              </a:spcAft>
            </a:pPr>
            <a:r>
              <a:rPr lang="en-GB" sz="2400" dirty="0"/>
              <a:t>There are already examples of actions planned and taken at all levels to try to move away from ‘business as usual</a:t>
            </a:r>
          </a:p>
        </p:txBody>
      </p:sp>
      <p:sp>
        <p:nvSpPr>
          <p:cNvPr id="7" name="TextBox 6"/>
          <p:cNvSpPr txBox="1"/>
          <p:nvPr/>
        </p:nvSpPr>
        <p:spPr>
          <a:xfrm>
            <a:off x="259956" y="404664"/>
            <a:ext cx="8627678" cy="553998"/>
          </a:xfrm>
          <a:prstGeom prst="rect">
            <a:avLst/>
          </a:prstGeom>
          <a:noFill/>
        </p:spPr>
        <p:txBody>
          <a:bodyPr wrap="square" rtlCol="0">
            <a:spAutoFit/>
          </a:bodyPr>
          <a:lstStyle/>
          <a:p>
            <a:pPr algn="ctr"/>
            <a:r>
              <a:rPr lang="en-GB" sz="3000" b="1" cap="small" dirty="0"/>
              <a:t>Moving away from business as usual</a:t>
            </a:r>
            <a:endParaRPr lang="nb-NO" sz="3000" dirty="0"/>
          </a:p>
        </p:txBody>
      </p:sp>
    </p:spTree>
    <p:extLst>
      <p:ext uri="{BB962C8B-B14F-4D97-AF65-F5344CB8AC3E}">
        <p14:creationId xmlns:p14="http://schemas.microsoft.com/office/powerpoint/2010/main" val="415163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956" y="384999"/>
            <a:ext cx="8627678" cy="584775"/>
          </a:xfrm>
          <a:prstGeom prst="rect">
            <a:avLst/>
          </a:prstGeom>
          <a:noFill/>
        </p:spPr>
        <p:txBody>
          <a:bodyPr wrap="square" rtlCol="0">
            <a:spAutoFit/>
          </a:bodyPr>
          <a:lstStyle/>
          <a:p>
            <a:pPr algn="ctr"/>
            <a:r>
              <a:rPr lang="en-GB" sz="3200" b="1" cap="small" dirty="0"/>
              <a:t>Responding to society needs</a:t>
            </a:r>
            <a:endParaRPr lang="en-GB" sz="3200" dirty="0"/>
          </a:p>
        </p:txBody>
      </p:sp>
      <p:sp>
        <p:nvSpPr>
          <p:cNvPr id="5" name="Content Placeholder 4"/>
          <p:cNvSpPr>
            <a:spLocks noGrp="1"/>
          </p:cNvSpPr>
          <p:nvPr>
            <p:ph idx="1"/>
          </p:nvPr>
        </p:nvSpPr>
        <p:spPr>
          <a:xfrm>
            <a:off x="259956" y="1340768"/>
            <a:ext cx="8229600" cy="5040560"/>
          </a:xfrm>
        </p:spPr>
        <p:txBody>
          <a:bodyPr>
            <a:noAutofit/>
          </a:bodyPr>
          <a:lstStyle/>
          <a:p>
            <a:pPr>
              <a:lnSpc>
                <a:spcPct val="100000"/>
              </a:lnSpc>
              <a:spcBef>
                <a:spcPts val="0"/>
              </a:spcBef>
              <a:spcAft>
                <a:spcPts val="600"/>
              </a:spcAft>
            </a:pPr>
            <a:r>
              <a:rPr lang="en-GB" sz="2400" dirty="0"/>
              <a:t>There is willingness across all conventions to engage and to be mutually supportive in the context of their mandates</a:t>
            </a:r>
          </a:p>
          <a:p>
            <a:pPr>
              <a:lnSpc>
                <a:spcPct val="100000"/>
              </a:lnSpc>
              <a:spcBef>
                <a:spcPts val="0"/>
              </a:spcBef>
              <a:spcAft>
                <a:spcPts val="600"/>
              </a:spcAft>
            </a:pPr>
            <a:r>
              <a:rPr lang="en-GB" sz="2400" dirty="0"/>
              <a:t>There is need to increase coherence in implementation of the Rio Conventions at the national level</a:t>
            </a:r>
          </a:p>
          <a:p>
            <a:pPr>
              <a:lnSpc>
                <a:spcPct val="100000"/>
              </a:lnSpc>
              <a:spcBef>
                <a:spcPts val="0"/>
              </a:spcBef>
              <a:spcAft>
                <a:spcPts val="600"/>
              </a:spcAft>
            </a:pPr>
            <a:r>
              <a:rPr lang="en-GB" sz="2400" dirty="0"/>
              <a:t>Perceptions on environment-related risks have increased significantly in recent years, influencing the way in which governments and the private sector think</a:t>
            </a:r>
          </a:p>
          <a:p>
            <a:pPr>
              <a:lnSpc>
                <a:spcPct val="100000"/>
              </a:lnSpc>
              <a:spcBef>
                <a:spcPts val="0"/>
              </a:spcBef>
              <a:spcAft>
                <a:spcPts val="600"/>
              </a:spcAft>
            </a:pPr>
            <a:r>
              <a:rPr lang="en-GB" sz="2400" dirty="0"/>
              <a:t>As business sees it, current approaches are not delivering global sustainability, and something extra is required fast.</a:t>
            </a:r>
          </a:p>
          <a:p>
            <a:pPr>
              <a:lnSpc>
                <a:spcPct val="100000"/>
              </a:lnSpc>
              <a:spcBef>
                <a:spcPts val="0"/>
              </a:spcBef>
              <a:spcAft>
                <a:spcPts val="600"/>
              </a:spcAft>
            </a:pPr>
            <a:r>
              <a:rPr lang="en-GB" sz="2400" dirty="0"/>
              <a:t>Interlinkages with planning and strategies in other sectors need to be addressed</a:t>
            </a:r>
          </a:p>
        </p:txBody>
      </p:sp>
    </p:spTree>
    <p:extLst>
      <p:ext uri="{BB962C8B-B14F-4D97-AF65-F5344CB8AC3E}">
        <p14:creationId xmlns:p14="http://schemas.microsoft.com/office/powerpoint/2010/main" val="424370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404664"/>
            <a:ext cx="8627678" cy="553998"/>
          </a:xfrm>
          <a:prstGeom prst="rect">
            <a:avLst/>
          </a:prstGeom>
          <a:noFill/>
        </p:spPr>
        <p:txBody>
          <a:bodyPr wrap="square" rtlCol="0">
            <a:spAutoFit/>
          </a:bodyPr>
          <a:lstStyle/>
          <a:p>
            <a:pPr algn="ctr"/>
            <a:r>
              <a:rPr lang="en-GB" sz="3000" b="1" cap="small" dirty="0"/>
              <a:t>Promoting and facilitation action</a:t>
            </a:r>
          </a:p>
        </p:txBody>
      </p:sp>
      <p:sp>
        <p:nvSpPr>
          <p:cNvPr id="3" name="Content Placeholder 2"/>
          <p:cNvSpPr>
            <a:spLocks noGrp="1"/>
          </p:cNvSpPr>
          <p:nvPr>
            <p:ph idx="1"/>
          </p:nvPr>
        </p:nvSpPr>
        <p:spPr>
          <a:xfrm>
            <a:off x="323528" y="1412776"/>
            <a:ext cx="8280920" cy="5256584"/>
          </a:xfrm>
        </p:spPr>
        <p:txBody>
          <a:bodyPr>
            <a:normAutofit/>
          </a:bodyPr>
          <a:lstStyle/>
          <a:p>
            <a:pPr>
              <a:lnSpc>
                <a:spcPct val="100000"/>
              </a:lnSpc>
              <a:spcBef>
                <a:spcPts val="0"/>
              </a:spcBef>
              <a:spcAft>
                <a:spcPts val="600"/>
              </a:spcAft>
            </a:pPr>
            <a:r>
              <a:rPr lang="en-GB" sz="2400" dirty="0"/>
              <a:t>The focus of the conference was on the knowledge base for developing the post-2020 global biodiversity framework</a:t>
            </a:r>
          </a:p>
          <a:p>
            <a:pPr>
              <a:lnSpc>
                <a:spcPct val="100000"/>
              </a:lnSpc>
              <a:spcBef>
                <a:spcPts val="0"/>
              </a:spcBef>
              <a:spcAft>
                <a:spcPts val="600"/>
              </a:spcAft>
            </a:pPr>
            <a:r>
              <a:rPr lang="en-GB" sz="2400" dirty="0"/>
              <a:t>However, a constant message was the critical need for capacity and resources without which success is compromised</a:t>
            </a:r>
          </a:p>
          <a:p>
            <a:pPr>
              <a:lnSpc>
                <a:spcPct val="100000"/>
              </a:lnSpc>
              <a:spcBef>
                <a:spcPts val="0"/>
              </a:spcBef>
              <a:spcAft>
                <a:spcPts val="600"/>
              </a:spcAft>
            </a:pPr>
            <a:r>
              <a:rPr lang="en-GB" sz="2400" dirty="0"/>
              <a:t>Significant effort will need to be put into resource mobilization from all sources, recognising fully the real values of biodiversity and ecosystem services</a:t>
            </a:r>
          </a:p>
          <a:p>
            <a:pPr>
              <a:lnSpc>
                <a:spcPct val="100000"/>
              </a:lnSpc>
              <a:spcBef>
                <a:spcPts val="0"/>
              </a:spcBef>
              <a:spcAft>
                <a:spcPts val="600"/>
              </a:spcAft>
            </a:pPr>
            <a:r>
              <a:rPr lang="en-GB" sz="2400" dirty="0"/>
              <a:t>Enhanced capacity will be needed to address the growing problems and at the same time scale up existing good practice</a:t>
            </a:r>
          </a:p>
          <a:p>
            <a:pPr marL="0" indent="0">
              <a:lnSpc>
                <a:spcPct val="100000"/>
              </a:lnSpc>
              <a:spcBef>
                <a:spcPts val="0"/>
              </a:spcBef>
              <a:spcAft>
                <a:spcPts val="600"/>
              </a:spcAft>
              <a:buNone/>
            </a:pPr>
            <a:endParaRPr lang="en-GB" sz="2400" dirty="0"/>
          </a:p>
        </p:txBody>
      </p:sp>
    </p:spTree>
    <p:extLst>
      <p:ext uri="{BB962C8B-B14F-4D97-AF65-F5344CB8AC3E}">
        <p14:creationId xmlns:p14="http://schemas.microsoft.com/office/powerpoint/2010/main" val="130713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9532" y="548680"/>
            <a:ext cx="8424936" cy="553998"/>
          </a:xfrm>
          <a:prstGeom prst="rect">
            <a:avLst/>
          </a:prstGeom>
          <a:noFill/>
        </p:spPr>
        <p:txBody>
          <a:bodyPr wrap="square" rtlCol="0">
            <a:spAutoFit/>
          </a:bodyPr>
          <a:lstStyle/>
          <a:p>
            <a:pPr algn="ctr"/>
            <a:r>
              <a:rPr lang="en-GB" sz="3000" b="1" cap="small" dirty="0"/>
              <a:t>further developing the vision of where we need to be</a:t>
            </a:r>
            <a:endParaRPr lang="en-GB" sz="3000" cap="small" dirty="0">
              <a:latin typeface="Calibri"/>
              <a:cs typeface="Calibri"/>
            </a:endParaRPr>
          </a:p>
        </p:txBody>
      </p:sp>
      <p:pic>
        <p:nvPicPr>
          <p:cNvPr id="4"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0768"/>
            <a:ext cx="9201932" cy="5544616"/>
          </a:xfrm>
          <a:prstGeom prst="rect">
            <a:avLst/>
          </a:prstGeom>
        </p:spPr>
      </p:pic>
    </p:spTree>
    <p:extLst>
      <p:ext uri="{BB962C8B-B14F-4D97-AF65-F5344CB8AC3E}">
        <p14:creationId xmlns:p14="http://schemas.microsoft.com/office/powerpoint/2010/main" val="2598099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gdc15e87e6184dc285cecc59dfe3e409 xmlns="99b93dda-0db1-4804-bcd9-79ac3408f7b3">
      <Terms xmlns="http://schemas.microsoft.com/office/infopath/2007/PartnerControls"/>
    </gdc15e87e6184dc285cecc59dfe3e409>
    <TaxCatchAll xmlns="99b93dda-0db1-4804-bcd9-79ac3408f7b3"/>
    <a707137999d24c5390df78a72943486a xmlns="99b93dda-0db1-4804-bcd9-79ac3408f7b3">
      <Terms xmlns="http://schemas.microsoft.com/office/infopath/2007/PartnerControls"/>
    </a707137999d24c5390df78a72943486a>
    <AvtaltDato xmlns="99b93dda-0db1-4804-bcd9-79ac3408f7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Miljødirektoratet Dokument" ma:contentTypeID="0x010100D14BD004BF1C4459B890F3727F09258000065565A225DDC149A3BF4EFBD23BFB34" ma:contentTypeVersion="4" ma:contentTypeDescription="Opprett et nytt dokument. " ma:contentTypeScope="" ma:versionID="9994836f1a5d37e55a0cae64b9c672d3">
  <xsd:schema xmlns:xsd="http://www.w3.org/2001/XMLSchema" xmlns:xs="http://www.w3.org/2001/XMLSchema" xmlns:p="http://schemas.microsoft.com/office/2006/metadata/properties" xmlns:ns2="99b93dda-0db1-4804-bcd9-79ac3408f7b3" targetNamespace="http://schemas.microsoft.com/office/2006/metadata/properties" ma:root="true" ma:fieldsID="aafe2bd0ea2e65dc163840b41ed4c23d" ns2:_="">
    <xsd:import namespace="99b93dda-0db1-4804-bcd9-79ac3408f7b3"/>
    <xsd:element name="properties">
      <xsd:complexType>
        <xsd:sequence>
          <xsd:element name="documentManagement">
            <xsd:complexType>
              <xsd:all>
                <xsd:element ref="ns2:gdc15e87e6184dc285cecc59dfe3e409" minOccurs="0"/>
                <xsd:element ref="ns2:TaxCatchAll" minOccurs="0"/>
                <xsd:element ref="ns2:TaxCatchAllLabel" minOccurs="0"/>
                <xsd:element ref="ns2:a707137999d24c5390df78a72943486a" minOccurs="0"/>
                <xsd:element ref="ns2:AvtaltDa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93dda-0db1-4804-bcd9-79ac3408f7b3" elementFormDefault="qualified">
    <xsd:import namespace="http://schemas.microsoft.com/office/2006/documentManagement/types"/>
    <xsd:import namespace="http://schemas.microsoft.com/office/infopath/2007/PartnerControls"/>
    <xsd:element name="gdc15e87e6184dc285cecc59dfe3e409" ma:index="8" nillable="true" ma:taxonomy="true" ma:internalName="gdc15e87e6184dc285cecc59dfe3e409" ma:taxonomyFieldName="Dokumentkategori" ma:displayName="Dokumentkategori" ma:default="" ma:fieldId="{0dc15e87-e618-4dc2-85ce-cc59dfe3e409}" ma:taxonomyMulti="true" ma:sspId="f3010fb3-0ead-40f9-8418-3186255a05f9" ma:termSetId="53e1fc6a-97c5-4630-8402-445232887b95"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d9b5c6d5-4d30-45a9-bb1f-31c3ddc31d78}" ma:internalName="TaxCatchAll" ma:showField="CatchAllData" ma:web="67030129-e8d4-458c-9476-4a7252078a7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9b5c6d5-4d30-45a9-bb1f-31c3ddc31d78}" ma:internalName="TaxCatchAllLabel" ma:readOnly="true" ma:showField="CatchAllDataLabel" ma:web="67030129-e8d4-458c-9476-4a7252078a7a">
      <xsd:complexType>
        <xsd:complexContent>
          <xsd:extension base="dms:MultiChoiceLookup">
            <xsd:sequence>
              <xsd:element name="Value" type="dms:Lookup" maxOccurs="unbounded" minOccurs="0" nillable="true"/>
            </xsd:sequence>
          </xsd:extension>
        </xsd:complexContent>
      </xsd:complexType>
    </xsd:element>
    <xsd:element name="a707137999d24c5390df78a72943486a" ma:index="12" nillable="true" ma:taxonomy="true" ma:internalName="a707137999d24c5390df78a72943486a" ma:taxonomyFieldName="Stikkord" ma:displayName="Stikkord" ma:readOnly="false" ma:default="" ma:fieldId="{a7071379-99d2-4c53-90df-78a72943486a}" ma:taxonomyMulti="true" ma:sspId="f3010fb3-0ead-40f9-8418-3186255a05f9" ma:termSetId="5b9839b4-4137-4aaf-bfa7-b3e208cd477c" ma:anchorId="00000000-0000-0000-0000-000000000000" ma:open="true" ma:isKeyword="false">
      <xsd:complexType>
        <xsd:sequence>
          <xsd:element ref="pc:Terms" minOccurs="0" maxOccurs="1"/>
        </xsd:sequence>
      </xsd:complexType>
    </xsd:element>
    <xsd:element name="AvtaltDato" ma:index="14" nillable="true" ma:displayName="Avtalt dato" ma:format="DateOnly" ma:indexed="true" ma:internalName="AvtaltDato"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f3010fb3-0ead-40f9-8418-3186255a05f9" ContentTypeId="0x010100D14BD004BF1C4459B890F3727F092580" PreviousValue="false"/>
</file>

<file path=customXml/itemProps1.xml><?xml version="1.0" encoding="utf-8"?>
<ds:datastoreItem xmlns:ds="http://schemas.openxmlformats.org/officeDocument/2006/customXml" ds:itemID="{D0D5C770-AAA4-4F21-A4E4-9FEE0C339329}">
  <ds:schemaRefs>
    <ds:schemaRef ds:uri="http://schemas.microsoft.com/office/2006/metadata/properties"/>
    <ds:schemaRef ds:uri="http://purl.org/dc/terms/"/>
    <ds:schemaRef ds:uri="http://schemas.openxmlformats.org/package/2006/metadata/core-properties"/>
    <ds:schemaRef ds:uri="99b93dda-0db1-4804-bcd9-79ac3408f7b3"/>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963A355A-479E-4620-A5C9-0022CF2D1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93dda-0db1-4804-bcd9-79ac3408f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AED52B-E444-484C-BBDC-DECC8BCDB871}">
  <ds:schemaRefs>
    <ds:schemaRef ds:uri="http://schemas.microsoft.com/sharepoint/v3/contenttype/forms"/>
  </ds:schemaRefs>
</ds:datastoreItem>
</file>

<file path=customXml/itemProps4.xml><?xml version="1.0" encoding="utf-8"?>
<ds:datastoreItem xmlns:ds="http://schemas.openxmlformats.org/officeDocument/2006/customXml" ds:itemID="{4FFE3D22-4F4B-4B4D-AA0E-14B5EE7A38C1}">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0</TotalTime>
  <Words>3316</Words>
  <Application>Microsoft Office PowerPoint</Application>
  <PresentationFormat>Skjermfremvisning (4:3)</PresentationFormat>
  <Paragraphs>286</Paragraphs>
  <Slides>21</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21</vt:i4>
      </vt:variant>
    </vt:vector>
  </HeadingPairs>
  <TitlesOfParts>
    <vt:vector size="26" baseType="lpstr">
      <vt:lpstr>Arial</vt:lpstr>
      <vt:lpstr>Calibri</vt:lpstr>
      <vt:lpstr>Calibri Light</vt:lpstr>
      <vt:lpstr>Symbol</vt:lpstr>
      <vt:lpstr>Office Theme</vt:lpstr>
      <vt:lpstr>PowerPoint-presentasjon</vt:lpstr>
      <vt:lpstr>Conference focus </vt:lpstr>
      <vt:lpstr>Participation</vt:lpstr>
      <vt:lpstr>Setting the stage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Identifying what is needed to achieve the 2050 vision for biodiversity  Results from the discussions – Suggested ‘structures’: ALTERNATIVE 2 </vt:lpstr>
      <vt:lpstr>Identifying what is needed to achieve the 2050 vision for biodiversity  Results from the discussions – Suggested ‘structures’: ALTERNATIVE 3 </vt:lpstr>
      <vt:lpstr>Identifying what is needed to achieve the 2050 vision for biodiversity  Results from the discussions – Suggested ‘structures’: COMMUNICATION AND CONTENT </vt:lpstr>
      <vt:lpstr>Conference reporting</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2016-06-17T10:21:11Z</dcterms:created>
  <dcterms:modified xsi:type="dcterms:W3CDTF">2019-10-29T07:58:27Z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0x010100D14BD004BF1C4459B890F3727F09258000065565A225DDC149A3BF4EFBD23BFB34</vt:lpwstr>
  </property>
  <property fmtid="{D5CDD505-2E9C-101B-9397-08002B2CF9AE}" pid="3" name="Stikkord">
    <vt:lpwstr/>
  </property>
  <property fmtid="{D5CDD505-2E9C-101B-9397-08002B2CF9AE}" pid="4" name="Dokumentkategori">
    <vt:lpwstr/>
  </property>
</Properties>
</file>