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63"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910EC-7F4D-104A-A707-9F4630377F35}" type="doc">
      <dgm:prSet loTypeId="urn:microsoft.com/office/officeart/2005/8/layout/cycle2" loCatId="" qsTypeId="urn:microsoft.com/office/officeart/2005/8/quickstyle/3D3" qsCatId="3D" csTypeId="urn:microsoft.com/office/officeart/2005/8/colors/colorful3" csCatId="colorful" phldr="1"/>
      <dgm:spPr/>
      <dgm:t>
        <a:bodyPr/>
        <a:lstStyle/>
        <a:p>
          <a:endParaRPr lang="en-US"/>
        </a:p>
      </dgm:t>
    </dgm:pt>
    <dgm:pt modelId="{1AFC68DE-69BF-934D-B29B-28579BF43005}">
      <dgm:prSet phldrT="[Text]" custT="1"/>
      <dgm:spPr>
        <a:solidFill>
          <a:schemeClr val="accent2">
            <a:lumMod val="60000"/>
            <a:lumOff val="40000"/>
          </a:schemeClr>
        </a:solidFill>
      </dgm:spPr>
      <dgm:t>
        <a:bodyPr/>
        <a:lstStyle/>
        <a:p>
          <a:r>
            <a:rPr lang="en-US" sz="1600" dirty="0" err="1">
              <a:solidFill>
                <a:schemeClr val="bg1"/>
              </a:solidFill>
            </a:rPr>
            <a:t>Harmonisation</a:t>
          </a:r>
          <a:r>
            <a:rPr lang="en-US" sz="1600" dirty="0">
              <a:solidFill>
                <a:schemeClr val="bg1"/>
              </a:solidFill>
            </a:rPr>
            <a:t> of Global  </a:t>
          </a:r>
          <a:r>
            <a:rPr lang="en-US" sz="1600" dirty="0" smtClean="0">
              <a:solidFill>
                <a:schemeClr val="bg1"/>
              </a:solidFill>
            </a:rPr>
            <a:t>Commitments </a:t>
          </a:r>
          <a:endParaRPr lang="en-US" sz="1600" dirty="0">
            <a:solidFill>
              <a:schemeClr val="bg1"/>
            </a:solidFill>
          </a:endParaRPr>
        </a:p>
        <a:p>
          <a:r>
            <a:rPr lang="en-US" sz="1600" dirty="0" smtClean="0">
              <a:solidFill>
                <a:schemeClr val="bg1"/>
              </a:solidFill>
            </a:rPr>
            <a:t>National and Local  Implementation</a:t>
          </a:r>
        </a:p>
        <a:p>
          <a:r>
            <a:rPr lang="en-US" sz="1600" b="1" dirty="0" smtClean="0">
              <a:solidFill>
                <a:srgbClr val="FF0000"/>
              </a:solidFill>
            </a:rPr>
            <a:t>MAINSTREAMING</a:t>
          </a:r>
          <a:endParaRPr lang="en-US" sz="1600" b="1" dirty="0">
            <a:solidFill>
              <a:srgbClr val="FF0000"/>
            </a:solidFill>
          </a:endParaRPr>
        </a:p>
      </dgm:t>
    </dgm:pt>
    <dgm:pt modelId="{B3C40972-3597-FA41-AA3E-7097F701F634}" type="parTrans" cxnId="{336E8220-981E-4142-AFAF-A2A70AE5CA10}">
      <dgm:prSet/>
      <dgm:spPr/>
      <dgm:t>
        <a:bodyPr/>
        <a:lstStyle/>
        <a:p>
          <a:endParaRPr lang="en-US"/>
        </a:p>
      </dgm:t>
    </dgm:pt>
    <dgm:pt modelId="{F98268AB-AEC4-2C4C-9FAF-37C15759309A}" type="sibTrans" cxnId="{336E8220-981E-4142-AFAF-A2A70AE5CA10}">
      <dgm:prSet/>
      <dgm:spPr/>
      <dgm:t>
        <a:bodyPr/>
        <a:lstStyle/>
        <a:p>
          <a:endParaRPr lang="en-US"/>
        </a:p>
      </dgm:t>
    </dgm:pt>
    <dgm:pt modelId="{1042EBD0-8E08-664A-9957-E0F0A37CDCDC}">
      <dgm:prSet phldrT="[Text]" custT="1"/>
      <dgm:spPr>
        <a:solidFill>
          <a:schemeClr val="accent1">
            <a:lumMod val="50000"/>
          </a:schemeClr>
        </a:solidFill>
      </dgm:spPr>
      <dgm:t>
        <a:bodyPr/>
        <a:lstStyle/>
        <a:p>
          <a:r>
            <a:rPr lang="en-US" sz="1600" dirty="0">
              <a:solidFill>
                <a:schemeClr val="bg1"/>
              </a:solidFill>
            </a:rPr>
            <a:t>Cultural and Biological Diversity Inter-</a:t>
          </a:r>
          <a:r>
            <a:rPr lang="en-US" sz="1600" dirty="0" smtClean="0">
              <a:solidFill>
                <a:schemeClr val="bg1"/>
              </a:solidFill>
            </a:rPr>
            <a:t>linkages</a:t>
          </a:r>
        </a:p>
        <a:p>
          <a:r>
            <a:rPr lang="en-US" sz="1600" b="1" dirty="0" smtClean="0">
              <a:solidFill>
                <a:srgbClr val="FF0000"/>
              </a:solidFill>
            </a:rPr>
            <a:t>NATURE-BASED </a:t>
          </a:r>
          <a:r>
            <a:rPr lang="en-US" sz="1600" b="1" dirty="0" smtClean="0">
              <a:solidFill>
                <a:srgbClr val="FF0000"/>
              </a:solidFill>
            </a:rPr>
            <a:t>AND </a:t>
          </a:r>
          <a:r>
            <a:rPr lang="en-US" sz="1600" b="1" dirty="0" smtClean="0">
              <a:solidFill>
                <a:srgbClr val="FF0000"/>
              </a:solidFill>
            </a:rPr>
            <a:t>CULTURE-BASED SOLUTIONS </a:t>
          </a:r>
          <a:endParaRPr lang="en-US" sz="1600" b="1" dirty="0">
            <a:solidFill>
              <a:srgbClr val="FF0000"/>
            </a:solidFill>
          </a:endParaRPr>
        </a:p>
      </dgm:t>
    </dgm:pt>
    <dgm:pt modelId="{36DA28AB-BA8C-E84C-A1E1-48E3DB9B23F3}" type="parTrans" cxnId="{93C444F7-6DA9-4545-947F-86D0559CFEFA}">
      <dgm:prSet/>
      <dgm:spPr/>
      <dgm:t>
        <a:bodyPr/>
        <a:lstStyle/>
        <a:p>
          <a:endParaRPr lang="en-US"/>
        </a:p>
      </dgm:t>
    </dgm:pt>
    <dgm:pt modelId="{151FAF63-4A22-1545-88E1-DC1901862D39}" type="sibTrans" cxnId="{93C444F7-6DA9-4545-947F-86D0559CFEFA}">
      <dgm:prSet/>
      <dgm:spPr/>
      <dgm:t>
        <a:bodyPr/>
        <a:lstStyle/>
        <a:p>
          <a:endParaRPr lang="en-US"/>
        </a:p>
      </dgm:t>
    </dgm:pt>
    <dgm:pt modelId="{D1DFAD18-18F0-F84C-A33E-6366174A4CB4}">
      <dgm:prSet phldrT="[Text]" custT="1"/>
      <dgm:spPr>
        <a:solidFill>
          <a:srgbClr val="3366FF"/>
        </a:solidFill>
      </dgm:spPr>
      <dgm:t>
        <a:bodyPr/>
        <a:lstStyle/>
        <a:p>
          <a:pPr defTabSz="711200">
            <a:lnSpc>
              <a:spcPct val="90000"/>
            </a:lnSpc>
            <a:spcBef>
              <a:spcPct val="0"/>
            </a:spcBef>
            <a:spcAft>
              <a:spcPct val="35000"/>
            </a:spcAft>
          </a:pPr>
          <a:r>
            <a:rPr lang="en-US" sz="1600" dirty="0" smtClean="0">
              <a:solidFill>
                <a:schemeClr val="bg1"/>
              </a:solidFill>
            </a:rPr>
            <a:t>Diverse Knowledge Systems</a:t>
          </a:r>
        </a:p>
        <a:p>
          <a:pPr defTabSz="711200">
            <a:lnSpc>
              <a:spcPct val="90000"/>
            </a:lnSpc>
            <a:spcBef>
              <a:spcPct val="0"/>
            </a:spcBef>
            <a:spcAft>
              <a:spcPct val="35000"/>
            </a:spcAft>
          </a:pPr>
          <a:endParaRPr lang="en-US" sz="1600" b="1" dirty="0" smtClean="0">
            <a:solidFill>
              <a:srgbClr val="008000"/>
            </a:solidFill>
          </a:endParaRPr>
        </a:p>
        <a:p>
          <a:pPr defTabSz="711200">
            <a:lnSpc>
              <a:spcPct val="90000"/>
            </a:lnSpc>
            <a:spcBef>
              <a:spcPct val="0"/>
            </a:spcBef>
            <a:spcAft>
              <a:spcPct val="35000"/>
            </a:spcAft>
          </a:pPr>
          <a:r>
            <a:rPr lang="en-US" sz="1600" b="1" dirty="0" smtClean="0">
              <a:solidFill>
                <a:srgbClr val="FF0000"/>
              </a:solidFill>
            </a:rPr>
            <a:t>MULTI LEVEL LEARNING PLATFORMS: </a:t>
          </a:r>
        </a:p>
        <a:p>
          <a:pPr defTabSz="711200">
            <a:lnSpc>
              <a:spcPct val="90000"/>
            </a:lnSpc>
            <a:spcBef>
              <a:spcPct val="0"/>
            </a:spcBef>
            <a:spcAft>
              <a:spcPct val="35000"/>
            </a:spcAft>
          </a:pPr>
          <a:r>
            <a:rPr lang="en-US" sz="1600" b="1" dirty="0" smtClean="0">
              <a:solidFill>
                <a:srgbClr val="FF0000"/>
              </a:solidFill>
            </a:rPr>
            <a:t>       SCIENCE AND ILK  </a:t>
          </a:r>
          <a:endParaRPr lang="en-US" sz="1600" b="1" dirty="0" smtClean="0">
            <a:solidFill>
              <a:srgbClr val="FF0000"/>
            </a:solidFill>
          </a:endParaRPr>
        </a:p>
        <a:p>
          <a:pPr defTabSz="711200">
            <a:lnSpc>
              <a:spcPct val="90000"/>
            </a:lnSpc>
            <a:spcBef>
              <a:spcPct val="0"/>
            </a:spcBef>
            <a:spcAft>
              <a:spcPct val="35000"/>
            </a:spcAft>
          </a:pPr>
          <a:endParaRPr lang="en-US" sz="1600" dirty="0">
            <a:solidFill>
              <a:srgbClr val="008000"/>
            </a:solidFill>
          </a:endParaRPr>
        </a:p>
      </dgm:t>
    </dgm:pt>
    <dgm:pt modelId="{94A1A463-5932-354D-92E3-1F1FB7383FD7}" type="parTrans" cxnId="{215C79CE-D974-8241-A4B3-830A89AB4A7A}">
      <dgm:prSet/>
      <dgm:spPr/>
      <dgm:t>
        <a:bodyPr/>
        <a:lstStyle/>
        <a:p>
          <a:endParaRPr lang="en-US"/>
        </a:p>
      </dgm:t>
    </dgm:pt>
    <dgm:pt modelId="{475D4DDE-3753-494D-8AD8-AAC4164CB708}" type="sibTrans" cxnId="{215C79CE-D974-8241-A4B3-830A89AB4A7A}">
      <dgm:prSet/>
      <dgm:spPr/>
      <dgm:t>
        <a:bodyPr/>
        <a:lstStyle/>
        <a:p>
          <a:endParaRPr lang="en-US"/>
        </a:p>
      </dgm:t>
    </dgm:pt>
    <dgm:pt modelId="{4336EF4D-99CA-0E46-8644-03AB3842EB79}">
      <dgm:prSet phldrT="[Text]" custT="1"/>
      <dgm:spPr>
        <a:solidFill>
          <a:srgbClr val="AD8F67"/>
        </a:solidFill>
      </dgm:spPr>
      <dgm:t>
        <a:bodyPr/>
        <a:lstStyle/>
        <a:p>
          <a:r>
            <a:rPr lang="en-US" sz="1600" dirty="0" smtClean="0">
              <a:solidFill>
                <a:schemeClr val="bg1"/>
              </a:solidFill>
            </a:rPr>
            <a:t>Traditional Knowledge, Innovations and Practices</a:t>
          </a:r>
        </a:p>
        <a:p>
          <a:r>
            <a:rPr lang="en-US" sz="1600" b="1" dirty="0" smtClean="0">
              <a:solidFill>
                <a:srgbClr val="FF0000"/>
              </a:solidFill>
            </a:rPr>
            <a:t>POLICY TO IMPLEMENTATION</a:t>
          </a:r>
        </a:p>
      </dgm:t>
    </dgm:pt>
    <dgm:pt modelId="{BE937784-A959-F849-AEA0-1FF7874DE9CE}" type="parTrans" cxnId="{3D6B8B45-55FA-F740-B5CD-F69F3C35A13B}">
      <dgm:prSet/>
      <dgm:spPr/>
      <dgm:t>
        <a:bodyPr/>
        <a:lstStyle/>
        <a:p>
          <a:endParaRPr lang="en-US"/>
        </a:p>
      </dgm:t>
    </dgm:pt>
    <dgm:pt modelId="{F385EA12-4049-5E42-A819-58826386C5F3}" type="sibTrans" cxnId="{3D6B8B45-55FA-F740-B5CD-F69F3C35A13B}">
      <dgm:prSet/>
      <dgm:spPr/>
      <dgm:t>
        <a:bodyPr/>
        <a:lstStyle/>
        <a:p>
          <a:endParaRPr lang="en-US"/>
        </a:p>
      </dgm:t>
    </dgm:pt>
    <dgm:pt modelId="{6ED0EA71-F409-B44C-95BF-6B229C5AF867}">
      <dgm:prSet phldrT="[Text]" custT="1"/>
      <dgm:spPr>
        <a:solidFill>
          <a:srgbClr val="FF6600"/>
        </a:solidFill>
      </dgm:spPr>
      <dgm:t>
        <a:bodyPr/>
        <a:lstStyle/>
        <a:p>
          <a:r>
            <a:rPr lang="en-US" sz="1600" dirty="0" smtClean="0">
              <a:solidFill>
                <a:schemeClr val="bg1"/>
              </a:solidFill>
            </a:rPr>
            <a:t>Diverse  Values, Institutions and Levels of Governance</a:t>
          </a:r>
        </a:p>
        <a:p>
          <a:r>
            <a:rPr lang="en-US" sz="1600" b="1" dirty="0" smtClean="0">
              <a:solidFill>
                <a:srgbClr val="FF0000"/>
              </a:solidFill>
            </a:rPr>
            <a:t>CBD PERMANENT BODY</a:t>
          </a:r>
          <a:endParaRPr lang="en-US" sz="1600" b="1" dirty="0">
            <a:solidFill>
              <a:srgbClr val="FF0000"/>
            </a:solidFill>
          </a:endParaRPr>
        </a:p>
      </dgm:t>
    </dgm:pt>
    <dgm:pt modelId="{7F909C65-E72D-C24F-AB77-F35CDC732DF2}" type="parTrans" cxnId="{67960914-52D8-B14F-96DE-BAB1718A77F3}">
      <dgm:prSet/>
      <dgm:spPr/>
      <dgm:t>
        <a:bodyPr/>
        <a:lstStyle/>
        <a:p>
          <a:endParaRPr lang="en-US"/>
        </a:p>
      </dgm:t>
    </dgm:pt>
    <dgm:pt modelId="{A40D2646-9264-684D-9185-71AA0E943E8B}" type="sibTrans" cxnId="{67960914-52D8-B14F-96DE-BAB1718A77F3}">
      <dgm:prSet/>
      <dgm:spPr/>
      <dgm:t>
        <a:bodyPr/>
        <a:lstStyle/>
        <a:p>
          <a:endParaRPr lang="en-US"/>
        </a:p>
      </dgm:t>
    </dgm:pt>
    <dgm:pt modelId="{FE269C7C-277D-C349-BA16-DBDBEEADFB45}" type="pres">
      <dgm:prSet presAssocID="{D02910EC-7F4D-104A-A707-9F4630377F35}" presName="cycle" presStyleCnt="0">
        <dgm:presLayoutVars>
          <dgm:dir/>
          <dgm:resizeHandles val="exact"/>
        </dgm:presLayoutVars>
      </dgm:prSet>
      <dgm:spPr/>
      <dgm:t>
        <a:bodyPr/>
        <a:lstStyle/>
        <a:p>
          <a:endParaRPr lang="en-US"/>
        </a:p>
      </dgm:t>
    </dgm:pt>
    <dgm:pt modelId="{E0D3A285-90DE-9C4E-ADA7-685584B067C0}" type="pres">
      <dgm:prSet presAssocID="{1AFC68DE-69BF-934D-B29B-28579BF43005}" presName="node" presStyleLbl="node1" presStyleIdx="0" presStyleCnt="5" custAng="0" custScaleX="192524" custScaleY="191738" custRadScaleRad="86118" custRadScaleInc="-12281">
        <dgm:presLayoutVars>
          <dgm:bulletEnabled val="1"/>
        </dgm:presLayoutVars>
      </dgm:prSet>
      <dgm:spPr/>
      <dgm:t>
        <a:bodyPr/>
        <a:lstStyle/>
        <a:p>
          <a:endParaRPr lang="en-US"/>
        </a:p>
      </dgm:t>
    </dgm:pt>
    <dgm:pt modelId="{8AC8F071-9B2E-9B4C-B4DF-8321CEEA1DC7}" type="pres">
      <dgm:prSet presAssocID="{F98268AB-AEC4-2C4C-9FAF-37C15759309A}" presName="sibTrans" presStyleLbl="sibTrans2D1" presStyleIdx="0" presStyleCnt="5"/>
      <dgm:spPr/>
      <dgm:t>
        <a:bodyPr/>
        <a:lstStyle/>
        <a:p>
          <a:endParaRPr lang="en-US"/>
        </a:p>
      </dgm:t>
    </dgm:pt>
    <dgm:pt modelId="{CE4AE046-DE20-CE4F-9AB7-3CEFC2EF6978}" type="pres">
      <dgm:prSet presAssocID="{F98268AB-AEC4-2C4C-9FAF-37C15759309A}" presName="connectorText" presStyleLbl="sibTrans2D1" presStyleIdx="0" presStyleCnt="5"/>
      <dgm:spPr/>
      <dgm:t>
        <a:bodyPr/>
        <a:lstStyle/>
        <a:p>
          <a:endParaRPr lang="en-US"/>
        </a:p>
      </dgm:t>
    </dgm:pt>
    <dgm:pt modelId="{F9399EF3-5972-344A-A04B-86FB147EB33B}" type="pres">
      <dgm:prSet presAssocID="{1042EBD0-8E08-664A-9957-E0F0A37CDCDC}" presName="node" presStyleLbl="node1" presStyleIdx="1" presStyleCnt="5" custScaleX="190617" custScaleY="193500" custRadScaleRad="123061" custRadScaleInc="6150">
        <dgm:presLayoutVars>
          <dgm:bulletEnabled val="1"/>
        </dgm:presLayoutVars>
      </dgm:prSet>
      <dgm:spPr/>
      <dgm:t>
        <a:bodyPr/>
        <a:lstStyle/>
        <a:p>
          <a:endParaRPr lang="en-US"/>
        </a:p>
      </dgm:t>
    </dgm:pt>
    <dgm:pt modelId="{38978BF5-7F48-2040-A882-98B39C68B6B6}" type="pres">
      <dgm:prSet presAssocID="{151FAF63-4A22-1545-88E1-DC1901862D39}" presName="sibTrans" presStyleLbl="sibTrans2D1" presStyleIdx="1" presStyleCnt="5"/>
      <dgm:spPr/>
      <dgm:t>
        <a:bodyPr/>
        <a:lstStyle/>
        <a:p>
          <a:endParaRPr lang="en-US"/>
        </a:p>
      </dgm:t>
    </dgm:pt>
    <dgm:pt modelId="{A99CC6BA-F8CD-E242-B655-6296A0364AB7}" type="pres">
      <dgm:prSet presAssocID="{151FAF63-4A22-1545-88E1-DC1901862D39}" presName="connectorText" presStyleLbl="sibTrans2D1" presStyleIdx="1" presStyleCnt="5"/>
      <dgm:spPr/>
      <dgm:t>
        <a:bodyPr/>
        <a:lstStyle/>
        <a:p>
          <a:endParaRPr lang="en-US"/>
        </a:p>
      </dgm:t>
    </dgm:pt>
    <dgm:pt modelId="{59DA887D-4A27-3C45-A685-61978F0B313B}" type="pres">
      <dgm:prSet presAssocID="{D1DFAD18-18F0-F84C-A33E-6366174A4CB4}" presName="node" presStyleLbl="node1" presStyleIdx="2" presStyleCnt="5" custScaleX="193201" custScaleY="194268" custRadScaleRad="62901" custRadScaleInc="38000">
        <dgm:presLayoutVars>
          <dgm:bulletEnabled val="1"/>
        </dgm:presLayoutVars>
      </dgm:prSet>
      <dgm:spPr/>
      <dgm:t>
        <a:bodyPr/>
        <a:lstStyle/>
        <a:p>
          <a:endParaRPr lang="en-US"/>
        </a:p>
      </dgm:t>
    </dgm:pt>
    <dgm:pt modelId="{A3A85392-0740-7540-8D8B-9A92E0010ADB}" type="pres">
      <dgm:prSet presAssocID="{475D4DDE-3753-494D-8AD8-AAC4164CB708}" presName="sibTrans" presStyleLbl="sibTrans2D1" presStyleIdx="2" presStyleCnt="5"/>
      <dgm:spPr/>
      <dgm:t>
        <a:bodyPr/>
        <a:lstStyle/>
        <a:p>
          <a:endParaRPr lang="en-US"/>
        </a:p>
      </dgm:t>
    </dgm:pt>
    <dgm:pt modelId="{69AE4F79-D9B5-E342-9079-A214E4B7C6F7}" type="pres">
      <dgm:prSet presAssocID="{475D4DDE-3753-494D-8AD8-AAC4164CB708}" presName="connectorText" presStyleLbl="sibTrans2D1" presStyleIdx="2" presStyleCnt="5"/>
      <dgm:spPr/>
      <dgm:t>
        <a:bodyPr/>
        <a:lstStyle/>
        <a:p>
          <a:endParaRPr lang="en-US"/>
        </a:p>
      </dgm:t>
    </dgm:pt>
    <dgm:pt modelId="{AF665394-4FC4-AB4E-B45C-DC33151E2CB3}" type="pres">
      <dgm:prSet presAssocID="{4336EF4D-99CA-0E46-8644-03AB3842EB79}" presName="node" presStyleLbl="node1" presStyleIdx="3" presStyleCnt="5" custScaleX="192552" custScaleY="191160" custRadScaleRad="111090" custRadScaleInc="41232">
        <dgm:presLayoutVars>
          <dgm:bulletEnabled val="1"/>
        </dgm:presLayoutVars>
      </dgm:prSet>
      <dgm:spPr/>
      <dgm:t>
        <a:bodyPr/>
        <a:lstStyle/>
        <a:p>
          <a:endParaRPr lang="en-US"/>
        </a:p>
      </dgm:t>
    </dgm:pt>
    <dgm:pt modelId="{A498658A-8FE7-C344-B2CA-392FD77F36F2}" type="pres">
      <dgm:prSet presAssocID="{F385EA12-4049-5E42-A819-58826386C5F3}" presName="sibTrans" presStyleLbl="sibTrans2D1" presStyleIdx="3" presStyleCnt="5"/>
      <dgm:spPr/>
      <dgm:t>
        <a:bodyPr/>
        <a:lstStyle/>
        <a:p>
          <a:endParaRPr lang="en-US"/>
        </a:p>
      </dgm:t>
    </dgm:pt>
    <dgm:pt modelId="{9B037A11-94B0-C34A-B077-1A2A2545CF91}" type="pres">
      <dgm:prSet presAssocID="{F385EA12-4049-5E42-A819-58826386C5F3}" presName="connectorText" presStyleLbl="sibTrans2D1" presStyleIdx="3" presStyleCnt="5"/>
      <dgm:spPr/>
      <dgm:t>
        <a:bodyPr/>
        <a:lstStyle/>
        <a:p>
          <a:endParaRPr lang="en-US"/>
        </a:p>
      </dgm:t>
    </dgm:pt>
    <dgm:pt modelId="{436D3895-862D-C74C-B38B-7CE64EE8020D}" type="pres">
      <dgm:prSet presAssocID="{6ED0EA71-F409-B44C-95BF-6B229C5AF867}" presName="node" presStyleLbl="node1" presStyleIdx="4" presStyleCnt="5" custScaleX="192280" custScaleY="191559" custRadScaleRad="139150" custRadScaleInc="-4781">
        <dgm:presLayoutVars>
          <dgm:bulletEnabled val="1"/>
        </dgm:presLayoutVars>
      </dgm:prSet>
      <dgm:spPr/>
      <dgm:t>
        <a:bodyPr/>
        <a:lstStyle/>
        <a:p>
          <a:endParaRPr lang="en-US"/>
        </a:p>
      </dgm:t>
    </dgm:pt>
    <dgm:pt modelId="{BD3DD434-1183-B749-9259-C4878BC132D5}" type="pres">
      <dgm:prSet presAssocID="{A40D2646-9264-684D-9185-71AA0E943E8B}" presName="sibTrans" presStyleLbl="sibTrans2D1" presStyleIdx="4" presStyleCnt="5" custAng="14855429" custFlipVert="1" custFlipHor="1" custScaleX="37548" custScaleY="21094"/>
      <dgm:spPr/>
      <dgm:t>
        <a:bodyPr/>
        <a:lstStyle/>
        <a:p>
          <a:endParaRPr lang="en-US"/>
        </a:p>
      </dgm:t>
    </dgm:pt>
    <dgm:pt modelId="{A8823A15-BC49-8A44-A51D-537CC7126E82}" type="pres">
      <dgm:prSet presAssocID="{A40D2646-9264-684D-9185-71AA0E943E8B}" presName="connectorText" presStyleLbl="sibTrans2D1" presStyleIdx="4" presStyleCnt="5"/>
      <dgm:spPr/>
      <dgm:t>
        <a:bodyPr/>
        <a:lstStyle/>
        <a:p>
          <a:endParaRPr lang="en-US"/>
        </a:p>
      </dgm:t>
    </dgm:pt>
  </dgm:ptLst>
  <dgm:cxnLst>
    <dgm:cxn modelId="{63F31DB3-E9CA-D64D-9F3B-FA39CB134677}" type="presOf" srcId="{A40D2646-9264-684D-9185-71AA0E943E8B}" destId="{BD3DD434-1183-B749-9259-C4878BC132D5}" srcOrd="0" destOrd="0" presId="urn:microsoft.com/office/officeart/2005/8/layout/cycle2"/>
    <dgm:cxn modelId="{F36A66DC-AE4A-E049-ADAC-1D10EA3AA02D}" type="presOf" srcId="{475D4DDE-3753-494D-8AD8-AAC4164CB708}" destId="{69AE4F79-D9B5-E342-9079-A214E4B7C6F7}" srcOrd="1" destOrd="0" presId="urn:microsoft.com/office/officeart/2005/8/layout/cycle2"/>
    <dgm:cxn modelId="{60BF4007-640E-B648-A23E-0F48DC229310}" type="presOf" srcId="{151FAF63-4A22-1545-88E1-DC1901862D39}" destId="{A99CC6BA-F8CD-E242-B655-6296A0364AB7}" srcOrd="1" destOrd="0" presId="urn:microsoft.com/office/officeart/2005/8/layout/cycle2"/>
    <dgm:cxn modelId="{E933F862-60E5-7546-A9F7-1B52C184FD3C}" type="presOf" srcId="{6ED0EA71-F409-B44C-95BF-6B229C5AF867}" destId="{436D3895-862D-C74C-B38B-7CE64EE8020D}" srcOrd="0" destOrd="0" presId="urn:microsoft.com/office/officeart/2005/8/layout/cycle2"/>
    <dgm:cxn modelId="{C6C43DC6-DAD2-0647-9326-EA20674DCD49}" type="presOf" srcId="{A40D2646-9264-684D-9185-71AA0E943E8B}" destId="{A8823A15-BC49-8A44-A51D-537CC7126E82}" srcOrd="1" destOrd="0" presId="urn:microsoft.com/office/officeart/2005/8/layout/cycle2"/>
    <dgm:cxn modelId="{06CC2EEB-3C20-7448-B7EC-35F699FE064B}" type="presOf" srcId="{475D4DDE-3753-494D-8AD8-AAC4164CB708}" destId="{A3A85392-0740-7540-8D8B-9A92E0010ADB}" srcOrd="0" destOrd="0" presId="urn:microsoft.com/office/officeart/2005/8/layout/cycle2"/>
    <dgm:cxn modelId="{7D9D6599-4C72-6D48-8797-BDB9A881C4B2}" type="presOf" srcId="{D1DFAD18-18F0-F84C-A33E-6366174A4CB4}" destId="{59DA887D-4A27-3C45-A685-61978F0B313B}" srcOrd="0" destOrd="0" presId="urn:microsoft.com/office/officeart/2005/8/layout/cycle2"/>
    <dgm:cxn modelId="{0DF59A59-498B-CD4F-94BC-AF238915469A}" type="presOf" srcId="{151FAF63-4A22-1545-88E1-DC1901862D39}" destId="{38978BF5-7F48-2040-A882-98B39C68B6B6}" srcOrd="0" destOrd="0" presId="urn:microsoft.com/office/officeart/2005/8/layout/cycle2"/>
    <dgm:cxn modelId="{336E8220-981E-4142-AFAF-A2A70AE5CA10}" srcId="{D02910EC-7F4D-104A-A707-9F4630377F35}" destId="{1AFC68DE-69BF-934D-B29B-28579BF43005}" srcOrd="0" destOrd="0" parTransId="{B3C40972-3597-FA41-AA3E-7097F701F634}" sibTransId="{F98268AB-AEC4-2C4C-9FAF-37C15759309A}"/>
    <dgm:cxn modelId="{AF9760BE-A756-2A48-A9CD-C8CAF71138CF}" type="presOf" srcId="{F98268AB-AEC4-2C4C-9FAF-37C15759309A}" destId="{8AC8F071-9B2E-9B4C-B4DF-8321CEEA1DC7}" srcOrd="0" destOrd="0" presId="urn:microsoft.com/office/officeart/2005/8/layout/cycle2"/>
    <dgm:cxn modelId="{93C444F7-6DA9-4545-947F-86D0559CFEFA}" srcId="{D02910EC-7F4D-104A-A707-9F4630377F35}" destId="{1042EBD0-8E08-664A-9957-E0F0A37CDCDC}" srcOrd="1" destOrd="0" parTransId="{36DA28AB-BA8C-E84C-A1E1-48E3DB9B23F3}" sibTransId="{151FAF63-4A22-1545-88E1-DC1901862D39}"/>
    <dgm:cxn modelId="{9FE293D2-BB95-CE4A-A8CA-942BE8919E7E}" type="presOf" srcId="{1042EBD0-8E08-664A-9957-E0F0A37CDCDC}" destId="{F9399EF3-5972-344A-A04B-86FB147EB33B}" srcOrd="0" destOrd="0" presId="urn:microsoft.com/office/officeart/2005/8/layout/cycle2"/>
    <dgm:cxn modelId="{5E315C20-BE16-5646-9EA2-8A4E3A749C4F}" type="presOf" srcId="{F385EA12-4049-5E42-A819-58826386C5F3}" destId="{A498658A-8FE7-C344-B2CA-392FD77F36F2}" srcOrd="0" destOrd="0" presId="urn:microsoft.com/office/officeart/2005/8/layout/cycle2"/>
    <dgm:cxn modelId="{215C79CE-D974-8241-A4B3-830A89AB4A7A}" srcId="{D02910EC-7F4D-104A-A707-9F4630377F35}" destId="{D1DFAD18-18F0-F84C-A33E-6366174A4CB4}" srcOrd="2" destOrd="0" parTransId="{94A1A463-5932-354D-92E3-1F1FB7383FD7}" sibTransId="{475D4DDE-3753-494D-8AD8-AAC4164CB708}"/>
    <dgm:cxn modelId="{AD92637B-3958-F341-BDD0-6C44861E9784}" type="presOf" srcId="{F385EA12-4049-5E42-A819-58826386C5F3}" destId="{9B037A11-94B0-C34A-B077-1A2A2545CF91}" srcOrd="1" destOrd="0" presId="urn:microsoft.com/office/officeart/2005/8/layout/cycle2"/>
    <dgm:cxn modelId="{ED1EE2C1-A49B-2541-BF9E-2D7DC25787D7}" type="presOf" srcId="{F98268AB-AEC4-2C4C-9FAF-37C15759309A}" destId="{CE4AE046-DE20-CE4F-9AB7-3CEFC2EF6978}" srcOrd="1" destOrd="0" presId="urn:microsoft.com/office/officeart/2005/8/layout/cycle2"/>
    <dgm:cxn modelId="{6025D27D-D0B7-0F4C-98A9-4B5C2DFA8A31}" type="presOf" srcId="{D02910EC-7F4D-104A-A707-9F4630377F35}" destId="{FE269C7C-277D-C349-BA16-DBDBEEADFB45}" srcOrd="0" destOrd="0" presId="urn:microsoft.com/office/officeart/2005/8/layout/cycle2"/>
    <dgm:cxn modelId="{3D6B8B45-55FA-F740-B5CD-F69F3C35A13B}" srcId="{D02910EC-7F4D-104A-A707-9F4630377F35}" destId="{4336EF4D-99CA-0E46-8644-03AB3842EB79}" srcOrd="3" destOrd="0" parTransId="{BE937784-A959-F849-AEA0-1FF7874DE9CE}" sibTransId="{F385EA12-4049-5E42-A819-58826386C5F3}"/>
    <dgm:cxn modelId="{67960914-52D8-B14F-96DE-BAB1718A77F3}" srcId="{D02910EC-7F4D-104A-A707-9F4630377F35}" destId="{6ED0EA71-F409-B44C-95BF-6B229C5AF867}" srcOrd="4" destOrd="0" parTransId="{7F909C65-E72D-C24F-AB77-F35CDC732DF2}" sibTransId="{A40D2646-9264-684D-9185-71AA0E943E8B}"/>
    <dgm:cxn modelId="{2282EA82-817C-A24B-B09C-B34A6EC209E7}" type="presOf" srcId="{1AFC68DE-69BF-934D-B29B-28579BF43005}" destId="{E0D3A285-90DE-9C4E-ADA7-685584B067C0}" srcOrd="0" destOrd="0" presId="urn:microsoft.com/office/officeart/2005/8/layout/cycle2"/>
    <dgm:cxn modelId="{3E33141E-17A6-A04B-864D-3E941FB4F4CE}" type="presOf" srcId="{4336EF4D-99CA-0E46-8644-03AB3842EB79}" destId="{AF665394-4FC4-AB4E-B45C-DC33151E2CB3}" srcOrd="0" destOrd="0" presId="urn:microsoft.com/office/officeart/2005/8/layout/cycle2"/>
    <dgm:cxn modelId="{FFF7196A-EEBC-3241-8734-3EF4583C9601}" type="presParOf" srcId="{FE269C7C-277D-C349-BA16-DBDBEEADFB45}" destId="{E0D3A285-90DE-9C4E-ADA7-685584B067C0}" srcOrd="0" destOrd="0" presId="urn:microsoft.com/office/officeart/2005/8/layout/cycle2"/>
    <dgm:cxn modelId="{7BBC00DC-200C-DE4A-9E9E-23F66D922509}" type="presParOf" srcId="{FE269C7C-277D-C349-BA16-DBDBEEADFB45}" destId="{8AC8F071-9B2E-9B4C-B4DF-8321CEEA1DC7}" srcOrd="1" destOrd="0" presId="urn:microsoft.com/office/officeart/2005/8/layout/cycle2"/>
    <dgm:cxn modelId="{9C991467-7794-3044-BD63-6BECC3CF2554}" type="presParOf" srcId="{8AC8F071-9B2E-9B4C-B4DF-8321CEEA1DC7}" destId="{CE4AE046-DE20-CE4F-9AB7-3CEFC2EF6978}" srcOrd="0" destOrd="0" presId="urn:microsoft.com/office/officeart/2005/8/layout/cycle2"/>
    <dgm:cxn modelId="{DF7D0653-1431-5B44-B3D7-B473773698F2}" type="presParOf" srcId="{FE269C7C-277D-C349-BA16-DBDBEEADFB45}" destId="{F9399EF3-5972-344A-A04B-86FB147EB33B}" srcOrd="2" destOrd="0" presId="urn:microsoft.com/office/officeart/2005/8/layout/cycle2"/>
    <dgm:cxn modelId="{8FB830EC-F2FD-CA40-8651-E950204F5A93}" type="presParOf" srcId="{FE269C7C-277D-C349-BA16-DBDBEEADFB45}" destId="{38978BF5-7F48-2040-A882-98B39C68B6B6}" srcOrd="3" destOrd="0" presId="urn:microsoft.com/office/officeart/2005/8/layout/cycle2"/>
    <dgm:cxn modelId="{886AB186-B78F-FB4F-A1D0-07520E3DE5E6}" type="presParOf" srcId="{38978BF5-7F48-2040-A882-98B39C68B6B6}" destId="{A99CC6BA-F8CD-E242-B655-6296A0364AB7}" srcOrd="0" destOrd="0" presId="urn:microsoft.com/office/officeart/2005/8/layout/cycle2"/>
    <dgm:cxn modelId="{CCF9CA01-4D63-E247-84A7-4F1E93631E72}" type="presParOf" srcId="{FE269C7C-277D-C349-BA16-DBDBEEADFB45}" destId="{59DA887D-4A27-3C45-A685-61978F0B313B}" srcOrd="4" destOrd="0" presId="urn:microsoft.com/office/officeart/2005/8/layout/cycle2"/>
    <dgm:cxn modelId="{9AD8F5BF-8977-804F-8B1A-0BCDEAE7020E}" type="presParOf" srcId="{FE269C7C-277D-C349-BA16-DBDBEEADFB45}" destId="{A3A85392-0740-7540-8D8B-9A92E0010ADB}" srcOrd="5" destOrd="0" presId="urn:microsoft.com/office/officeart/2005/8/layout/cycle2"/>
    <dgm:cxn modelId="{BBC59EAB-3412-3142-8845-08F5C829E1B9}" type="presParOf" srcId="{A3A85392-0740-7540-8D8B-9A92E0010ADB}" destId="{69AE4F79-D9B5-E342-9079-A214E4B7C6F7}" srcOrd="0" destOrd="0" presId="urn:microsoft.com/office/officeart/2005/8/layout/cycle2"/>
    <dgm:cxn modelId="{87FA45E1-1539-824C-95C1-2E1444BC9333}" type="presParOf" srcId="{FE269C7C-277D-C349-BA16-DBDBEEADFB45}" destId="{AF665394-4FC4-AB4E-B45C-DC33151E2CB3}" srcOrd="6" destOrd="0" presId="urn:microsoft.com/office/officeart/2005/8/layout/cycle2"/>
    <dgm:cxn modelId="{B52F0F51-B8EF-A04C-A451-A47AF39C5B10}" type="presParOf" srcId="{FE269C7C-277D-C349-BA16-DBDBEEADFB45}" destId="{A498658A-8FE7-C344-B2CA-392FD77F36F2}" srcOrd="7" destOrd="0" presId="urn:microsoft.com/office/officeart/2005/8/layout/cycle2"/>
    <dgm:cxn modelId="{4E209B50-16E8-5240-BE13-A1EA267F16EE}" type="presParOf" srcId="{A498658A-8FE7-C344-B2CA-392FD77F36F2}" destId="{9B037A11-94B0-C34A-B077-1A2A2545CF91}" srcOrd="0" destOrd="0" presId="urn:microsoft.com/office/officeart/2005/8/layout/cycle2"/>
    <dgm:cxn modelId="{AC286BFB-B2AE-8D4D-AB58-43DB00A593B5}" type="presParOf" srcId="{FE269C7C-277D-C349-BA16-DBDBEEADFB45}" destId="{436D3895-862D-C74C-B38B-7CE64EE8020D}" srcOrd="8" destOrd="0" presId="urn:microsoft.com/office/officeart/2005/8/layout/cycle2"/>
    <dgm:cxn modelId="{BAC67545-508D-C045-ABD9-16DFD7B3C568}" type="presParOf" srcId="{FE269C7C-277D-C349-BA16-DBDBEEADFB45}" destId="{BD3DD434-1183-B749-9259-C4878BC132D5}" srcOrd="9" destOrd="0" presId="urn:microsoft.com/office/officeart/2005/8/layout/cycle2"/>
    <dgm:cxn modelId="{0813A2DF-37E9-D842-AC9A-4A3303079539}" type="presParOf" srcId="{BD3DD434-1183-B749-9259-C4878BC132D5}" destId="{A8823A15-BC49-8A44-A51D-537CC7126E82}"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3A285-90DE-9C4E-ADA7-685584B067C0}">
      <dsp:nvSpPr>
        <dsp:cNvPr id="0" name=""/>
        <dsp:cNvSpPr/>
      </dsp:nvSpPr>
      <dsp:spPr>
        <a:xfrm>
          <a:off x="2689365" y="-388256"/>
          <a:ext cx="2630344" cy="2619605"/>
        </a:xfrm>
        <a:prstGeom prst="ellipse">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solidFill>
                <a:schemeClr val="bg1"/>
              </a:solidFill>
            </a:rPr>
            <a:t>Harmonisation</a:t>
          </a:r>
          <a:r>
            <a:rPr lang="en-US" sz="1600" kern="1200" dirty="0">
              <a:solidFill>
                <a:schemeClr val="bg1"/>
              </a:solidFill>
            </a:rPr>
            <a:t> of Global  </a:t>
          </a:r>
          <a:r>
            <a:rPr lang="en-US" sz="1600" kern="1200" dirty="0" smtClean="0">
              <a:solidFill>
                <a:schemeClr val="bg1"/>
              </a:solidFill>
            </a:rPr>
            <a:t>Commitments </a:t>
          </a:r>
          <a:endParaRPr lang="en-US" sz="1600" kern="1200" dirty="0">
            <a:solidFill>
              <a:schemeClr val="bg1"/>
            </a:solidFill>
          </a:endParaRPr>
        </a:p>
        <a:p>
          <a:pPr lvl="0" algn="ctr" defTabSz="711200">
            <a:lnSpc>
              <a:spcPct val="90000"/>
            </a:lnSpc>
            <a:spcBef>
              <a:spcPct val="0"/>
            </a:spcBef>
            <a:spcAft>
              <a:spcPct val="35000"/>
            </a:spcAft>
          </a:pPr>
          <a:r>
            <a:rPr lang="en-US" sz="1600" kern="1200" dirty="0" smtClean="0">
              <a:solidFill>
                <a:schemeClr val="bg1"/>
              </a:solidFill>
            </a:rPr>
            <a:t>National and Local  Implementation</a:t>
          </a:r>
        </a:p>
        <a:p>
          <a:pPr lvl="0" algn="ctr" defTabSz="711200">
            <a:lnSpc>
              <a:spcPct val="90000"/>
            </a:lnSpc>
            <a:spcBef>
              <a:spcPct val="0"/>
            </a:spcBef>
            <a:spcAft>
              <a:spcPct val="35000"/>
            </a:spcAft>
          </a:pPr>
          <a:r>
            <a:rPr lang="en-US" sz="1600" b="1" kern="1200" dirty="0" smtClean="0">
              <a:solidFill>
                <a:srgbClr val="FF0000"/>
              </a:solidFill>
            </a:rPr>
            <a:t>MAINSTREAMING</a:t>
          </a:r>
          <a:endParaRPr lang="en-US" sz="1600" b="1" kern="1200" dirty="0">
            <a:solidFill>
              <a:srgbClr val="FF0000"/>
            </a:solidFill>
          </a:endParaRPr>
        </a:p>
      </dsp:txBody>
      <dsp:txXfrm>
        <a:off x="3074570" y="-4624"/>
        <a:ext cx="1859934" cy="1852341"/>
      </dsp:txXfrm>
    </dsp:sp>
    <dsp:sp modelId="{8AC8F071-9B2E-9B4C-B4DF-8321CEEA1DC7}">
      <dsp:nvSpPr>
        <dsp:cNvPr id="0" name=""/>
        <dsp:cNvSpPr/>
      </dsp:nvSpPr>
      <dsp:spPr>
        <a:xfrm rot="12163651">
          <a:off x="5037769" y="1151691"/>
          <a:ext cx="133237" cy="461106"/>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5076188" y="1251633"/>
        <a:ext cx="93266" cy="276664"/>
      </dsp:txXfrm>
    </dsp:sp>
    <dsp:sp modelId="{F9399EF3-5972-344A-A04B-86FB147EB33B}">
      <dsp:nvSpPr>
        <dsp:cNvPr id="0" name=""/>
        <dsp:cNvSpPr/>
      </dsp:nvSpPr>
      <dsp:spPr>
        <a:xfrm>
          <a:off x="4886526" y="514582"/>
          <a:ext cx="2604289" cy="2643678"/>
        </a:xfrm>
        <a:prstGeom prst="ellipse">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solidFill>
                <a:schemeClr val="bg1"/>
              </a:solidFill>
            </a:rPr>
            <a:t>Cultural and Biological Diversity Inter-</a:t>
          </a:r>
          <a:r>
            <a:rPr lang="en-US" sz="1600" kern="1200" dirty="0" smtClean="0">
              <a:solidFill>
                <a:schemeClr val="bg1"/>
              </a:solidFill>
            </a:rPr>
            <a:t>linkages</a:t>
          </a:r>
        </a:p>
        <a:p>
          <a:pPr lvl="0" algn="ctr" defTabSz="711200">
            <a:lnSpc>
              <a:spcPct val="90000"/>
            </a:lnSpc>
            <a:spcBef>
              <a:spcPct val="0"/>
            </a:spcBef>
            <a:spcAft>
              <a:spcPct val="35000"/>
            </a:spcAft>
          </a:pPr>
          <a:r>
            <a:rPr lang="en-US" sz="1600" b="1" kern="1200" dirty="0" smtClean="0">
              <a:solidFill>
                <a:srgbClr val="FF0000"/>
              </a:solidFill>
            </a:rPr>
            <a:t>NATURE-BASED </a:t>
          </a:r>
          <a:r>
            <a:rPr lang="en-US" sz="1600" b="1" kern="1200" dirty="0" smtClean="0">
              <a:solidFill>
                <a:srgbClr val="FF0000"/>
              </a:solidFill>
            </a:rPr>
            <a:t>AND </a:t>
          </a:r>
          <a:r>
            <a:rPr lang="en-US" sz="1600" b="1" kern="1200" dirty="0" smtClean="0">
              <a:solidFill>
                <a:srgbClr val="FF0000"/>
              </a:solidFill>
            </a:rPr>
            <a:t>CULTURE-BASED SOLUTIONS </a:t>
          </a:r>
          <a:endParaRPr lang="en-US" sz="1600" b="1" kern="1200" dirty="0">
            <a:solidFill>
              <a:srgbClr val="FF0000"/>
            </a:solidFill>
          </a:endParaRPr>
        </a:p>
      </dsp:txBody>
      <dsp:txXfrm>
        <a:off x="5267915" y="901740"/>
        <a:ext cx="1841511" cy="1869362"/>
      </dsp:txXfrm>
    </dsp:sp>
    <dsp:sp modelId="{38978BF5-7F48-2040-A882-98B39C68B6B6}">
      <dsp:nvSpPr>
        <dsp:cNvPr id="0" name=""/>
        <dsp:cNvSpPr/>
      </dsp:nvSpPr>
      <dsp:spPr>
        <a:xfrm rot="18952888">
          <a:off x="5274966" y="2405757"/>
          <a:ext cx="177634" cy="461106"/>
        </a:xfrm>
        <a:prstGeom prst="rightArrow">
          <a:avLst>
            <a:gd name="adj1" fmla="val 60000"/>
            <a:gd name="adj2" fmla="val 50000"/>
          </a:avLst>
        </a:prstGeom>
        <a:solidFill>
          <a:schemeClr val="accent3">
            <a:hueOff val="2812566"/>
            <a:satOff val="-4220"/>
            <a:lumOff val="-68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282483" y="2516527"/>
        <a:ext cx="124344" cy="276664"/>
      </dsp:txXfrm>
    </dsp:sp>
    <dsp:sp modelId="{59DA887D-4A27-3C45-A685-61978F0B313B}">
      <dsp:nvSpPr>
        <dsp:cNvPr id="0" name=""/>
        <dsp:cNvSpPr/>
      </dsp:nvSpPr>
      <dsp:spPr>
        <a:xfrm>
          <a:off x="3217893" y="2110283"/>
          <a:ext cx="2639593" cy="2654171"/>
        </a:xfrm>
        <a:prstGeom prst="ellipse">
          <a:avLst/>
        </a:prstGeom>
        <a:solidFill>
          <a:srgbClr val="3366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Diverse Knowledge Systems</a:t>
          </a:r>
        </a:p>
        <a:p>
          <a:pPr lvl="0" algn="ctr" defTabSz="711200">
            <a:lnSpc>
              <a:spcPct val="90000"/>
            </a:lnSpc>
            <a:spcBef>
              <a:spcPct val="0"/>
            </a:spcBef>
            <a:spcAft>
              <a:spcPct val="35000"/>
            </a:spcAft>
          </a:pPr>
          <a:endParaRPr lang="en-US" sz="1600" b="1" kern="1200" dirty="0" smtClean="0">
            <a:solidFill>
              <a:srgbClr val="008000"/>
            </a:solidFill>
          </a:endParaRPr>
        </a:p>
        <a:p>
          <a:pPr lvl="0" algn="ctr" defTabSz="711200">
            <a:lnSpc>
              <a:spcPct val="90000"/>
            </a:lnSpc>
            <a:spcBef>
              <a:spcPct val="0"/>
            </a:spcBef>
            <a:spcAft>
              <a:spcPct val="35000"/>
            </a:spcAft>
          </a:pPr>
          <a:r>
            <a:rPr lang="en-US" sz="1600" b="1" kern="1200" dirty="0" smtClean="0">
              <a:solidFill>
                <a:srgbClr val="FF0000"/>
              </a:solidFill>
            </a:rPr>
            <a:t>MULTI LEVEL LEARNING PLATFORMS: </a:t>
          </a:r>
        </a:p>
        <a:p>
          <a:pPr lvl="0" algn="ctr" defTabSz="711200">
            <a:lnSpc>
              <a:spcPct val="90000"/>
            </a:lnSpc>
            <a:spcBef>
              <a:spcPct val="0"/>
            </a:spcBef>
            <a:spcAft>
              <a:spcPct val="35000"/>
            </a:spcAft>
          </a:pPr>
          <a:r>
            <a:rPr lang="en-US" sz="1600" b="1" kern="1200" dirty="0" smtClean="0">
              <a:solidFill>
                <a:srgbClr val="FF0000"/>
              </a:solidFill>
            </a:rPr>
            <a:t>       SCIENCE AND ILK  </a:t>
          </a:r>
          <a:endParaRPr lang="en-US" sz="1600" b="1" kern="1200" dirty="0" smtClean="0">
            <a:solidFill>
              <a:srgbClr val="FF0000"/>
            </a:solidFill>
          </a:endParaRPr>
        </a:p>
        <a:p>
          <a:pPr lvl="0" algn="ctr" defTabSz="711200">
            <a:lnSpc>
              <a:spcPct val="90000"/>
            </a:lnSpc>
            <a:spcBef>
              <a:spcPct val="0"/>
            </a:spcBef>
            <a:spcAft>
              <a:spcPct val="35000"/>
            </a:spcAft>
          </a:pPr>
          <a:endParaRPr lang="en-US" sz="1600" kern="1200" dirty="0">
            <a:solidFill>
              <a:srgbClr val="008000"/>
            </a:solidFill>
          </a:endParaRPr>
        </a:p>
      </dsp:txBody>
      <dsp:txXfrm>
        <a:off x="3604452" y="2498977"/>
        <a:ext cx="1866475" cy="1876783"/>
      </dsp:txXfrm>
    </dsp:sp>
    <dsp:sp modelId="{A3A85392-0740-7540-8D8B-9A92E0010ADB}">
      <dsp:nvSpPr>
        <dsp:cNvPr id="0" name=""/>
        <dsp:cNvSpPr/>
      </dsp:nvSpPr>
      <dsp:spPr>
        <a:xfrm rot="21227836">
          <a:off x="3378014" y="3312630"/>
          <a:ext cx="372136" cy="461106"/>
        </a:xfrm>
        <a:prstGeom prst="rightArrow">
          <a:avLst>
            <a:gd name="adj1" fmla="val 60000"/>
            <a:gd name="adj2" fmla="val 50000"/>
          </a:avLst>
        </a:prstGeom>
        <a:solidFill>
          <a:schemeClr val="accent3">
            <a:hueOff val="5625133"/>
            <a:satOff val="-8440"/>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3378341" y="3410882"/>
        <a:ext cx="260495" cy="276664"/>
      </dsp:txXfrm>
    </dsp:sp>
    <dsp:sp modelId="{AF665394-4FC4-AB4E-B45C-DC33151E2CB3}">
      <dsp:nvSpPr>
        <dsp:cNvPr id="0" name=""/>
        <dsp:cNvSpPr/>
      </dsp:nvSpPr>
      <dsp:spPr>
        <a:xfrm>
          <a:off x="1300655" y="2340368"/>
          <a:ext cx="2630726" cy="2611708"/>
        </a:xfrm>
        <a:prstGeom prst="ellipse">
          <a:avLst/>
        </a:prstGeom>
        <a:solidFill>
          <a:srgbClr val="AD8F67"/>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Traditional Knowledge, Innovations and Practices</a:t>
          </a:r>
        </a:p>
        <a:p>
          <a:pPr lvl="0" algn="ctr" defTabSz="711200">
            <a:lnSpc>
              <a:spcPct val="90000"/>
            </a:lnSpc>
            <a:spcBef>
              <a:spcPct val="0"/>
            </a:spcBef>
            <a:spcAft>
              <a:spcPct val="35000"/>
            </a:spcAft>
          </a:pPr>
          <a:r>
            <a:rPr lang="en-US" sz="1600" b="1" kern="1200" dirty="0" smtClean="0">
              <a:solidFill>
                <a:srgbClr val="FF0000"/>
              </a:solidFill>
            </a:rPr>
            <a:t>POLICY TO IMPLEMENTATION</a:t>
          </a:r>
        </a:p>
      </dsp:txBody>
      <dsp:txXfrm>
        <a:off x="1685916" y="2722844"/>
        <a:ext cx="1860204" cy="1846756"/>
      </dsp:txXfrm>
    </dsp:sp>
    <dsp:sp modelId="{A498658A-8FE7-C344-B2CA-392FD77F36F2}">
      <dsp:nvSpPr>
        <dsp:cNvPr id="0" name=""/>
        <dsp:cNvSpPr/>
      </dsp:nvSpPr>
      <dsp:spPr>
        <a:xfrm rot="3990829">
          <a:off x="2056407" y="2456018"/>
          <a:ext cx="285236" cy="461106"/>
        </a:xfrm>
        <a:prstGeom prst="rightArrow">
          <a:avLst>
            <a:gd name="adj1" fmla="val 60000"/>
            <a:gd name="adj2" fmla="val 50000"/>
          </a:avLst>
        </a:prstGeom>
        <a:solidFill>
          <a:schemeClr val="accent3">
            <a:hueOff val="8437700"/>
            <a:satOff val="-12660"/>
            <a:lumOff val="-205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082141" y="2508998"/>
        <a:ext cx="199665" cy="276664"/>
      </dsp:txXfrm>
    </dsp:sp>
    <dsp:sp modelId="{436D3895-862D-C74C-B38B-7CE64EE8020D}">
      <dsp:nvSpPr>
        <dsp:cNvPr id="0" name=""/>
        <dsp:cNvSpPr/>
      </dsp:nvSpPr>
      <dsp:spPr>
        <a:xfrm>
          <a:off x="474161" y="431308"/>
          <a:ext cx="2627010" cy="2617159"/>
        </a:xfrm>
        <a:prstGeom prst="ellipse">
          <a:avLst/>
        </a:prstGeom>
        <a:solidFill>
          <a:srgbClr val="FF66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Diverse  Values, Institutions and Levels of Governance</a:t>
          </a:r>
        </a:p>
        <a:p>
          <a:pPr lvl="0" algn="ctr" defTabSz="711200">
            <a:lnSpc>
              <a:spcPct val="90000"/>
            </a:lnSpc>
            <a:spcBef>
              <a:spcPct val="0"/>
            </a:spcBef>
            <a:spcAft>
              <a:spcPct val="35000"/>
            </a:spcAft>
          </a:pPr>
          <a:r>
            <a:rPr lang="en-US" sz="1600" b="1" kern="1200" dirty="0" smtClean="0">
              <a:solidFill>
                <a:srgbClr val="FF0000"/>
              </a:solidFill>
            </a:rPr>
            <a:t>CBD PERMANENT BODY</a:t>
          </a:r>
          <a:endParaRPr lang="en-US" sz="1600" b="1" kern="1200" dirty="0">
            <a:solidFill>
              <a:srgbClr val="FF0000"/>
            </a:solidFill>
          </a:endParaRPr>
        </a:p>
      </dsp:txBody>
      <dsp:txXfrm>
        <a:off x="858878" y="814582"/>
        <a:ext cx="1857576" cy="1850611"/>
      </dsp:txXfrm>
    </dsp:sp>
    <dsp:sp modelId="{BD3DD434-1183-B749-9259-C4878BC132D5}">
      <dsp:nvSpPr>
        <dsp:cNvPr id="0" name=""/>
        <dsp:cNvSpPr/>
      </dsp:nvSpPr>
      <dsp:spPr>
        <a:xfrm rot="2839753" flipH="1" flipV="1">
          <a:off x="2872762" y="1280990"/>
          <a:ext cx="52605" cy="97265"/>
        </a:xfrm>
        <a:prstGeom prst="rightArrow">
          <a:avLst>
            <a:gd name="adj1" fmla="val 60000"/>
            <a:gd name="adj2" fmla="val 50000"/>
          </a:avLst>
        </a:prstGeom>
        <a:solidFill>
          <a:schemeClr val="accent3">
            <a:hueOff val="11250266"/>
            <a:satOff val="-16880"/>
            <a:lumOff val="-274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86001" y="1306245"/>
        <a:ext cx="36824" cy="5835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3856F7-8A78-3D44-8355-7BC58A1A6B68}" type="datetimeFigureOut">
              <a:rPr lang="en-US" smtClean="0"/>
              <a:t>04/07/19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3D2F2-6BA1-4842-AEB6-365F898F3964}" type="slidenum">
              <a:rPr lang="en-US" smtClean="0"/>
              <a:t>‹#›</a:t>
            </a:fld>
            <a:endParaRPr lang="en-US"/>
          </a:p>
        </p:txBody>
      </p:sp>
    </p:spTree>
    <p:extLst>
      <p:ext uri="{BB962C8B-B14F-4D97-AF65-F5344CB8AC3E}">
        <p14:creationId xmlns:p14="http://schemas.microsoft.com/office/powerpoint/2010/main" val="1999331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effort was made by indigenous peoples and local communities</a:t>
            </a:r>
            <a:r>
              <a:rPr lang="en-US" baseline="0" dirty="0" smtClean="0"/>
              <a:t> participating in the CBD to showcase our contributions to the implementation of the Strategic Plan for Biodiversity (2011-2020) in Local Biodiversity Outlooks, as a complement to Global Biodiversity Outlook and Regional Biodiversity Outlooks.  This was launched at COP13 in Mexico and LBO Online was launched at COP14 in Egypt.  This was an joint effort by the Indigenous International Forum on Biodiversity, the Forest Peoples </a:t>
            </a:r>
            <a:r>
              <a:rPr lang="en-US" baseline="0" dirty="0" err="1" smtClean="0"/>
              <a:t>Programme</a:t>
            </a:r>
            <a:r>
              <a:rPr lang="en-US" baseline="0" dirty="0" smtClean="0"/>
              <a:t> and supported by the Secretariat of the CBD.</a:t>
            </a:r>
          </a:p>
          <a:p>
            <a:endParaRPr lang="en-US" baseline="0" dirty="0" smtClean="0"/>
          </a:p>
          <a:p>
            <a:r>
              <a:rPr lang="en-US" baseline="0" dirty="0" smtClean="0"/>
              <a:t>A second edition of Local Biodiversity Outlooks will be launched alongside GBO5.</a:t>
            </a:r>
            <a:endParaRPr lang="en-US" dirty="0"/>
          </a:p>
        </p:txBody>
      </p:sp>
      <p:sp>
        <p:nvSpPr>
          <p:cNvPr id="4" name="Slide Number Placeholder 3"/>
          <p:cNvSpPr>
            <a:spLocks noGrp="1"/>
          </p:cNvSpPr>
          <p:nvPr>
            <p:ph type="sldNum" sz="quarter" idx="10"/>
          </p:nvPr>
        </p:nvSpPr>
        <p:spPr/>
        <p:txBody>
          <a:bodyPr/>
          <a:lstStyle/>
          <a:p>
            <a:fld id="{7213D2F2-6BA1-4842-AEB6-365F898F3964}" type="slidenum">
              <a:rPr lang="en-US" smtClean="0"/>
              <a:t>2</a:t>
            </a:fld>
            <a:endParaRPr lang="en-US"/>
          </a:p>
        </p:txBody>
      </p:sp>
    </p:spTree>
    <p:extLst>
      <p:ext uri="{BB962C8B-B14F-4D97-AF65-F5344CB8AC3E}">
        <p14:creationId xmlns:p14="http://schemas.microsoft.com/office/powerpoint/2010/main" val="1464484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Examination of national reporting shows that Parties currently address</a:t>
            </a:r>
            <a:r>
              <a:rPr lang="en-US" baseline="0" dirty="0" smtClean="0"/>
              <a:t> Target in a narrow way, rather than as a cross-cutting and enabling of all Aichi Biodiversity Targets</a:t>
            </a:r>
          </a:p>
          <a:p>
            <a:r>
              <a:rPr lang="en-US" baseline="0" dirty="0" smtClean="0"/>
              <a:t>The language of “stakeholders” is inadequate to describe the relationship of indigenous peoples and local communities as custodians and manager of lands, waters and biodiversity.  We are rights-holders and partners in our countries and in the implementation of international commitments.</a:t>
            </a:r>
          </a:p>
          <a:p>
            <a:r>
              <a:rPr lang="en-US" baseline="0" dirty="0" smtClean="0"/>
              <a:t>Cultural diversity, which is human intelligence must work with biological diversity which is nature’s intelligence, if we are to live in harmony with nature by 2050 -  addressing  our social, cultural and spiritual values</a:t>
            </a:r>
          </a:p>
          <a:p>
            <a:r>
              <a:rPr lang="en-US" baseline="0" dirty="0" smtClean="0"/>
              <a:t>A shift of mindset is required in articulating the interwoven threads  between nature and culture in the  </a:t>
            </a:r>
            <a:r>
              <a:rPr lang="en-US" baseline="0" dirty="0" err="1" smtClean="0"/>
              <a:t>Anthropocene</a:t>
            </a:r>
            <a:r>
              <a:rPr lang="en-US" baseline="0" dirty="0" smtClean="0"/>
              <a:t>, and u</a:t>
            </a:r>
            <a:r>
              <a:rPr lang="en-US" baseline="0" dirty="0" smtClean="0"/>
              <a:t>nderstanding our world as integrated social and ecological systems. </a:t>
            </a:r>
            <a:endParaRPr lang="en-US" dirty="0"/>
          </a:p>
        </p:txBody>
      </p:sp>
      <p:sp>
        <p:nvSpPr>
          <p:cNvPr id="4" name="Slide Number Placeholder 3"/>
          <p:cNvSpPr>
            <a:spLocks noGrp="1"/>
          </p:cNvSpPr>
          <p:nvPr>
            <p:ph type="sldNum" sz="quarter" idx="10"/>
          </p:nvPr>
        </p:nvSpPr>
        <p:spPr/>
        <p:txBody>
          <a:bodyPr/>
          <a:lstStyle/>
          <a:p>
            <a:fld id="{7213D2F2-6BA1-4842-AEB6-365F898F3964}" type="slidenum">
              <a:rPr lang="en-US" smtClean="0"/>
              <a:t>3</a:t>
            </a:fld>
            <a:endParaRPr lang="en-US"/>
          </a:p>
        </p:txBody>
      </p:sp>
    </p:spTree>
    <p:extLst>
      <p:ext uri="{BB962C8B-B14F-4D97-AF65-F5344CB8AC3E}">
        <p14:creationId xmlns:p14="http://schemas.microsoft.com/office/powerpoint/2010/main" val="106043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Putting people at the </a:t>
            </a:r>
            <a:r>
              <a:rPr lang="en-US" dirty="0" err="1" smtClean="0"/>
              <a:t>centre</a:t>
            </a:r>
            <a:r>
              <a:rPr lang="en-US" dirty="0" smtClean="0"/>
              <a:t> of biodiversity and climate actions means applying a human rights based approach.  The world of environmental agreements are not</a:t>
            </a:r>
            <a:r>
              <a:rPr lang="en-US" baseline="0" dirty="0" smtClean="0"/>
              <a:t> exempt or insulated from the fundamental United Nations approach to development.</a:t>
            </a:r>
          </a:p>
          <a:p>
            <a:r>
              <a:rPr lang="en-US" baseline="0" dirty="0" smtClean="0"/>
              <a:t>Community-based mapping and monitoring is a critical part of the “ecosystem of data and information” complementary of satellite-derived information and to national statistics.  Ground-</a:t>
            </a:r>
            <a:r>
              <a:rPr lang="en-US" baseline="0" dirty="0" err="1" smtClean="0"/>
              <a:t>truthing</a:t>
            </a:r>
            <a:r>
              <a:rPr lang="en-US" baseline="0" dirty="0" smtClean="0"/>
              <a:t> of biodiversity data and information is crucial.</a:t>
            </a:r>
            <a:endParaRPr lang="en-US" dirty="0"/>
          </a:p>
        </p:txBody>
      </p:sp>
      <p:sp>
        <p:nvSpPr>
          <p:cNvPr id="4" name="Slide Number Placeholder 3"/>
          <p:cNvSpPr>
            <a:spLocks noGrp="1"/>
          </p:cNvSpPr>
          <p:nvPr>
            <p:ph type="sldNum" sz="quarter" idx="10"/>
          </p:nvPr>
        </p:nvSpPr>
        <p:spPr/>
        <p:txBody>
          <a:bodyPr/>
          <a:lstStyle/>
          <a:p>
            <a:fld id="{7213D2F2-6BA1-4842-AEB6-365F898F3964}" type="slidenum">
              <a:rPr lang="en-US" smtClean="0"/>
              <a:t>4</a:t>
            </a:fld>
            <a:endParaRPr lang="en-US"/>
          </a:p>
        </p:txBody>
      </p:sp>
    </p:spTree>
    <p:extLst>
      <p:ext uri="{BB962C8B-B14F-4D97-AF65-F5344CB8AC3E}">
        <p14:creationId xmlns:p14="http://schemas.microsoft.com/office/powerpoint/2010/main" val="370690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Indigenous Peoples are coordinating our efforts across the biodiversity, climate change and sustainable development.</a:t>
            </a:r>
            <a:endParaRPr dirty="0"/>
          </a:p>
        </p:txBody>
      </p:sp>
      <p:sp>
        <p:nvSpPr>
          <p:cNvPr id="100" name="Google Shape;10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Importance of Holistic</a:t>
            </a:r>
            <a:r>
              <a:rPr lang="en-US" baseline="0" dirty="0" smtClean="0"/>
              <a:t> and</a:t>
            </a:r>
            <a:r>
              <a:rPr lang="en-US" dirty="0" smtClean="0"/>
              <a:t> Integrated</a:t>
            </a:r>
            <a:r>
              <a:rPr lang="en-US" baseline="0" dirty="0" smtClean="0"/>
              <a:t> and Diverse Approaches:</a:t>
            </a:r>
          </a:p>
          <a:p>
            <a:pPr marL="228600" indent="-228600">
              <a:buAutoNum type="arabicPeriod"/>
            </a:pPr>
            <a:r>
              <a:rPr lang="en-US" baseline="0" dirty="0" smtClean="0"/>
              <a:t>Complex and integrated Social and Ecological Systems</a:t>
            </a:r>
          </a:p>
          <a:p>
            <a:pPr marL="228600" indent="-228600">
              <a:buAutoNum type="arabicPeriod"/>
            </a:pPr>
            <a:r>
              <a:rPr lang="en-US" baseline="0" dirty="0" smtClean="0"/>
              <a:t>Inter-linkages between biological and cultural diversity</a:t>
            </a:r>
          </a:p>
          <a:p>
            <a:pPr marL="228600" indent="-228600">
              <a:buAutoNum type="arabicPeriod"/>
            </a:pPr>
            <a:r>
              <a:rPr lang="en-US" baseline="0" dirty="0" smtClean="0"/>
              <a:t>Diverse ecosystems, economies and sustainable use </a:t>
            </a:r>
            <a:r>
              <a:rPr lang="en-US" baseline="0" dirty="0" smtClean="0"/>
              <a:t>practices</a:t>
            </a:r>
          </a:p>
          <a:p>
            <a:pPr marL="228600" indent="-228600">
              <a:buAutoNum type="arabicPeriod"/>
            </a:pPr>
            <a:r>
              <a:rPr lang="en-US" baseline="0" dirty="0" smtClean="0"/>
              <a:t>Nature-based and culture-based solutions</a:t>
            </a:r>
            <a:endParaRPr lang="en-US" baseline="0" dirty="0" smtClean="0"/>
          </a:p>
          <a:p>
            <a:pPr marL="228600" indent="-228600">
              <a:buAutoNum type="arabicPeriod"/>
            </a:pPr>
            <a:r>
              <a:rPr lang="en-US" baseline="0" dirty="0" smtClean="0"/>
              <a:t>Legal pluralism responsive to diverse values, institutions and governance </a:t>
            </a:r>
          </a:p>
          <a:p>
            <a:pPr marL="228600" indent="-228600">
              <a:buAutoNum type="arabicPeriod"/>
            </a:pPr>
            <a:r>
              <a:rPr lang="en-US" baseline="0" dirty="0" err="1" smtClean="0"/>
              <a:t>Harmonisation</a:t>
            </a:r>
            <a:r>
              <a:rPr lang="en-US" baseline="0" dirty="0" smtClean="0"/>
              <a:t> of global agenda , national commitments </a:t>
            </a:r>
            <a:r>
              <a:rPr lang="en-US" baseline="0" dirty="0" err="1" smtClean="0"/>
              <a:t>ans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456309DC-D365-014A-B10F-6E6BB2AF48A6}" type="slidenum">
              <a:rPr lang="en-US" smtClean="0"/>
              <a:t>6</a:t>
            </a:fld>
            <a:endParaRPr lang="en-US"/>
          </a:p>
        </p:txBody>
      </p:sp>
    </p:spTree>
    <p:extLst>
      <p:ext uri="{BB962C8B-B14F-4D97-AF65-F5344CB8AC3E}">
        <p14:creationId xmlns:p14="http://schemas.microsoft.com/office/powerpoint/2010/main" val="480574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D24A00A-2220-EA45-BED5-5CD8155B5711}" type="datetimeFigureOut">
              <a:rPr lang="en-US" smtClean="0"/>
              <a:t>04/07/19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4028044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D24A00A-2220-EA45-BED5-5CD8155B5711}" type="datetimeFigureOut">
              <a:rPr lang="en-US" smtClean="0"/>
              <a:t>04/07/19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78072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D24A00A-2220-EA45-BED5-5CD8155B5711}" type="datetimeFigureOut">
              <a:rPr lang="en-US" smtClean="0"/>
              <a:t>04/07/19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16312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D24A00A-2220-EA45-BED5-5CD8155B5711}" type="datetimeFigureOut">
              <a:rPr lang="en-US" smtClean="0"/>
              <a:t>04/07/19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84582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D24A00A-2220-EA45-BED5-5CD8155B5711}" type="datetimeFigureOut">
              <a:rPr lang="en-US" smtClean="0"/>
              <a:t>04/07/19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3687777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D24A00A-2220-EA45-BED5-5CD8155B5711}" type="datetimeFigureOut">
              <a:rPr lang="en-US" smtClean="0"/>
              <a:t>04/07/19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189382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D24A00A-2220-EA45-BED5-5CD8155B5711}" type="datetimeFigureOut">
              <a:rPr lang="en-US" smtClean="0"/>
              <a:t>04/07/19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348358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D24A00A-2220-EA45-BED5-5CD8155B5711}" type="datetimeFigureOut">
              <a:rPr lang="en-US" smtClean="0"/>
              <a:t>04/07/19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287504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4A00A-2220-EA45-BED5-5CD8155B5711}" type="datetimeFigureOut">
              <a:rPr lang="en-US" smtClean="0"/>
              <a:t>04/07/19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198502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D24A00A-2220-EA45-BED5-5CD8155B5711}" type="datetimeFigureOut">
              <a:rPr lang="en-US" smtClean="0"/>
              <a:t>04/07/19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41956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D24A00A-2220-EA45-BED5-5CD8155B5711}" type="datetimeFigureOut">
              <a:rPr lang="en-US" smtClean="0"/>
              <a:t>04/07/19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EC486-2BEE-4246-A788-9F1750A9E31E}" type="slidenum">
              <a:rPr lang="en-US" smtClean="0"/>
              <a:t>‹#›</a:t>
            </a:fld>
            <a:endParaRPr lang="en-US"/>
          </a:p>
        </p:txBody>
      </p:sp>
    </p:spTree>
    <p:extLst>
      <p:ext uri="{BB962C8B-B14F-4D97-AF65-F5344CB8AC3E}">
        <p14:creationId xmlns:p14="http://schemas.microsoft.com/office/powerpoint/2010/main" val="3813247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4A00A-2220-EA45-BED5-5CD8155B5711}" type="datetimeFigureOut">
              <a:rPr lang="en-US" smtClean="0"/>
              <a:t>04/07/19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EC486-2BEE-4246-A788-9F1750A9E31E}" type="slidenum">
              <a:rPr lang="en-US" smtClean="0"/>
              <a:t>‹#›</a:t>
            </a:fld>
            <a:endParaRPr lang="en-US"/>
          </a:p>
        </p:txBody>
      </p:sp>
    </p:spTree>
    <p:extLst>
      <p:ext uri="{BB962C8B-B14F-4D97-AF65-F5344CB8AC3E}">
        <p14:creationId xmlns:p14="http://schemas.microsoft.com/office/powerpoint/2010/main" val="1449880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88141" y="846594"/>
            <a:ext cx="8772125" cy="4455656"/>
          </a:xfrm>
          <a:prstGeom prst="rect">
            <a:avLst/>
          </a:prstGeom>
          <a:noFill/>
          <a:ln>
            <a:noFill/>
          </a:ln>
        </p:spPr>
        <p:txBody>
          <a:bodyPr spcFirstLastPara="1" wrap="square" lIns="91425" tIns="45700" rIns="91425" bIns="45700" anchor="ctr" anchorCtr="0">
            <a:noAutofit/>
          </a:bodyPr>
          <a:lstStyle/>
          <a:p>
            <a:r>
              <a:rPr lang="en-US" sz="3200" b="1" dirty="0">
                <a:solidFill>
                  <a:srgbClr val="00B050"/>
                </a:solidFill>
              </a:rPr>
              <a:t>I</a:t>
            </a:r>
            <a:r>
              <a:rPr lang="en-US" sz="3200" b="1" dirty="0" smtClean="0">
                <a:solidFill>
                  <a:srgbClr val="00B050"/>
                </a:solidFill>
              </a:rPr>
              <a:t>ndigenous </a:t>
            </a:r>
            <a:r>
              <a:rPr lang="en-US" sz="3200" b="1" dirty="0">
                <a:solidFill>
                  <a:srgbClr val="00B050"/>
                </a:solidFill>
              </a:rPr>
              <a:t>peoples and local communities </a:t>
            </a:r>
            <a:r>
              <a:rPr lang="en-US" sz="3200" b="1" dirty="0" smtClean="0">
                <a:solidFill>
                  <a:srgbClr val="00B050"/>
                </a:solidFill>
              </a:rPr>
              <a:t/>
            </a:r>
            <a:br>
              <a:rPr lang="en-US" sz="3200" b="1" dirty="0" smtClean="0">
                <a:solidFill>
                  <a:srgbClr val="00B050"/>
                </a:solidFill>
              </a:rPr>
            </a:br>
            <a:r>
              <a:rPr lang="en-US" sz="3200" b="1" dirty="0" smtClean="0">
                <a:solidFill>
                  <a:srgbClr val="00B050"/>
                </a:solidFill>
              </a:rPr>
              <a:t>in </a:t>
            </a:r>
            <a:r>
              <a:rPr lang="en-US" sz="3200" b="1" dirty="0">
                <a:solidFill>
                  <a:srgbClr val="00B050"/>
                </a:solidFill>
              </a:rPr>
              <a:t>the work of the Convention and its </a:t>
            </a:r>
            <a:r>
              <a:rPr lang="en-US" sz="3200" b="1" dirty="0" smtClean="0">
                <a:solidFill>
                  <a:srgbClr val="00B050"/>
                </a:solidFill>
              </a:rPr>
              <a:t>Protocols</a:t>
            </a:r>
            <a:br>
              <a:rPr lang="en-US" sz="3200" b="1" dirty="0" smtClean="0">
                <a:solidFill>
                  <a:srgbClr val="00B050"/>
                </a:solidFill>
              </a:rPr>
            </a:br>
            <a:r>
              <a:rPr lang="en-US" sz="3200" b="1" dirty="0">
                <a:solidFill>
                  <a:srgbClr val="00B050"/>
                </a:solidFill>
              </a:rPr>
              <a:t/>
            </a:r>
            <a:br>
              <a:rPr lang="en-US" sz="3200" b="1" dirty="0">
                <a:solidFill>
                  <a:srgbClr val="00B050"/>
                </a:solidFill>
              </a:rPr>
            </a:br>
            <a:r>
              <a:rPr lang="en-US" sz="3200" b="1" i="1" dirty="0" smtClean="0"/>
              <a:t>How can IPLCs transform CBD implementation towards the 2050 vision of living in harmony with nature?</a:t>
            </a:r>
            <a:br>
              <a:rPr lang="en-US" sz="3200" b="1" i="1" dirty="0" smtClean="0"/>
            </a:br>
            <a:r>
              <a:rPr lang="en-US" sz="3200" b="1" i="1" dirty="0" smtClean="0"/>
              <a:t/>
            </a:r>
            <a:br>
              <a:rPr lang="en-US" sz="3200" b="1" i="1" dirty="0" smtClean="0"/>
            </a:br>
            <a:r>
              <a:rPr lang="en-US" sz="3200" b="1" i="1" dirty="0" smtClean="0"/>
              <a:t>Lessons from  Local Biodiversity Outlooks (LBO)</a:t>
            </a:r>
            <a:br>
              <a:rPr lang="en-US" sz="3200" b="1" i="1" dirty="0" smtClean="0"/>
            </a:br>
            <a:endParaRPr sz="3200" dirty="0"/>
          </a:p>
        </p:txBody>
      </p:sp>
      <p:sp>
        <p:nvSpPr>
          <p:cNvPr id="85" name="Google Shape;85;p13"/>
          <p:cNvSpPr txBox="1">
            <a:spLocks noGrp="1"/>
          </p:cNvSpPr>
          <p:nvPr>
            <p:ph type="subTitle" idx="1"/>
          </p:nvPr>
        </p:nvSpPr>
        <p:spPr>
          <a:xfrm>
            <a:off x="341008" y="5566834"/>
            <a:ext cx="8478153" cy="888446"/>
          </a:xfrm>
          <a:prstGeom prst="rect">
            <a:avLst/>
          </a:prstGeom>
          <a:noFill/>
          <a:ln>
            <a:noFill/>
          </a:ln>
        </p:spPr>
        <p:txBody>
          <a:bodyPr spcFirstLastPara="1" wrap="square" lIns="91425" tIns="45700" rIns="91425" bIns="45700" anchor="t" anchorCtr="0">
            <a:noAutofit/>
          </a:bodyPr>
          <a:lstStyle/>
          <a:p>
            <a:pPr algn="r"/>
            <a:r>
              <a:rPr lang="en-US" sz="2400" b="1" i="1" dirty="0" smtClean="0"/>
              <a:t>Joji Carino</a:t>
            </a:r>
          </a:p>
          <a:p>
            <a:pPr algn="r"/>
            <a:r>
              <a:rPr lang="en-US" sz="2400" b="1" i="1" dirty="0" smtClean="0"/>
              <a:t>Forest Peoples </a:t>
            </a:r>
            <a:r>
              <a:rPr lang="en-US" sz="2400" b="1" i="1" dirty="0" err="1" smtClean="0"/>
              <a:t>Programme</a:t>
            </a:r>
            <a:endParaRPr lang="en-US" sz="24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4671" y="91160"/>
            <a:ext cx="4667284" cy="6675680"/>
          </a:xfrm>
          <a:prstGeom prst="rect">
            <a:avLst/>
          </a:prstGeom>
        </p:spPr>
      </p:pic>
      <p:pic>
        <p:nvPicPr>
          <p:cNvPr id="4" name="Picture 3">
            <a:extLst>
              <a:ext uri="{FF2B5EF4-FFF2-40B4-BE49-F238E27FC236}">
                <a16:creationId xmlns:a16="http://schemas.microsoft.com/office/drawing/2014/main" xmlns="" id="{438D1237-F4FD-2D48-80CE-141D64F2D9C7}"/>
              </a:ext>
            </a:extLst>
          </p:cNvPr>
          <p:cNvPicPr>
            <a:picLocks noChangeAspect="1"/>
          </p:cNvPicPr>
          <p:nvPr/>
        </p:nvPicPr>
        <p:blipFill>
          <a:blip r:embed="rId4"/>
          <a:stretch>
            <a:fillRect/>
          </a:stretch>
        </p:blipFill>
        <p:spPr>
          <a:xfrm>
            <a:off x="202045" y="837393"/>
            <a:ext cx="3785339" cy="4897282"/>
          </a:xfrm>
          <a:prstGeom prst="rect">
            <a:avLst/>
          </a:prstGeom>
        </p:spPr>
      </p:pic>
    </p:spTree>
    <p:extLst>
      <p:ext uri="{BB962C8B-B14F-4D97-AF65-F5344CB8AC3E}">
        <p14:creationId xmlns:p14="http://schemas.microsoft.com/office/powerpoint/2010/main" val="332911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4175"/>
          </a:xfrm>
        </p:spPr>
        <p:txBody>
          <a:bodyPr>
            <a:normAutofit fontScale="90000"/>
          </a:bodyPr>
          <a:lstStyle/>
          <a:p>
            <a:r>
              <a:rPr lang="en-US" dirty="0" smtClean="0"/>
              <a:t>Key Findings from LBO</a:t>
            </a:r>
            <a:endParaRPr lang="en-US" dirty="0"/>
          </a:p>
        </p:txBody>
      </p:sp>
      <p:sp>
        <p:nvSpPr>
          <p:cNvPr id="3" name="Content Placeholder 2"/>
          <p:cNvSpPr>
            <a:spLocks noGrp="1"/>
          </p:cNvSpPr>
          <p:nvPr>
            <p:ph idx="1"/>
          </p:nvPr>
        </p:nvSpPr>
        <p:spPr>
          <a:xfrm>
            <a:off x="457200" y="958814"/>
            <a:ext cx="8229600" cy="4893770"/>
          </a:xfrm>
        </p:spPr>
        <p:txBody>
          <a:bodyPr>
            <a:normAutofit fontScale="70000" lnSpcReduction="20000"/>
          </a:bodyPr>
          <a:lstStyle/>
          <a:p>
            <a:endParaRPr lang="en-GB" dirty="0" smtClean="0"/>
          </a:p>
          <a:p>
            <a:r>
              <a:rPr lang="en-GB" dirty="0" smtClean="0"/>
              <a:t>Collective </a:t>
            </a:r>
            <a:r>
              <a:rPr lang="en-GB" dirty="0"/>
              <a:t>actions of indigenous peoples and local communities (IPLCs) are advancing the Strategic Plan for Biodiversity and all 20 Aichi Biodiversity </a:t>
            </a:r>
            <a:r>
              <a:rPr lang="en-GB" dirty="0" smtClean="0"/>
              <a:t>Targets</a:t>
            </a:r>
          </a:p>
          <a:p>
            <a:pPr marL="0" indent="0">
              <a:buNone/>
            </a:pPr>
            <a:r>
              <a:rPr lang="en-GB" b="1" i="1" dirty="0" smtClean="0">
                <a:solidFill>
                  <a:srgbClr val="FF0000"/>
                </a:solidFill>
              </a:rPr>
              <a:t>Traditional knowledge </a:t>
            </a:r>
            <a:r>
              <a:rPr lang="en-GB" b="1" i="1" dirty="0" smtClean="0">
                <a:solidFill>
                  <a:srgbClr val="FF0000"/>
                </a:solidFill>
              </a:rPr>
              <a:t>is cross</a:t>
            </a:r>
            <a:r>
              <a:rPr lang="en-GB" b="1" i="1" dirty="0" smtClean="0">
                <a:solidFill>
                  <a:srgbClr val="FF0000"/>
                </a:solidFill>
              </a:rPr>
              <a:t>-cutting </a:t>
            </a:r>
            <a:r>
              <a:rPr lang="en-GB" b="1" i="1" dirty="0" smtClean="0">
                <a:solidFill>
                  <a:srgbClr val="FF0000"/>
                </a:solidFill>
              </a:rPr>
              <a:t>and enabling of  all targets</a:t>
            </a:r>
            <a:endParaRPr lang="en-GB" b="1" i="1" dirty="0" smtClean="0">
              <a:solidFill>
                <a:srgbClr val="FF0000"/>
              </a:solidFill>
            </a:endParaRPr>
          </a:p>
          <a:p>
            <a:pPr marL="0" indent="0">
              <a:buNone/>
            </a:pPr>
            <a:endParaRPr lang="en-GB" dirty="0"/>
          </a:p>
          <a:p>
            <a:r>
              <a:rPr lang="en-GB" dirty="0" smtClean="0"/>
              <a:t>IPLCs</a:t>
            </a:r>
            <a:r>
              <a:rPr lang="en-GB" dirty="0"/>
              <a:t>’ lands hold much of the world’s biodiversity; supporting their actions can be one of the most effective ways to secure biodiversity </a:t>
            </a:r>
            <a:r>
              <a:rPr lang="en-GB" dirty="0" smtClean="0"/>
              <a:t>conservation, sustainable use</a:t>
            </a:r>
            <a:r>
              <a:rPr lang="en-GB" dirty="0"/>
              <a:t> </a:t>
            </a:r>
            <a:r>
              <a:rPr lang="en-GB" dirty="0" smtClean="0"/>
              <a:t>and sharing of benefits</a:t>
            </a:r>
            <a:endParaRPr lang="en-GB" dirty="0" smtClean="0"/>
          </a:p>
          <a:p>
            <a:pPr marL="0" indent="0">
              <a:buNone/>
            </a:pPr>
            <a:r>
              <a:rPr lang="en-GB" b="1" i="1" dirty="0" smtClean="0">
                <a:solidFill>
                  <a:srgbClr val="FF0000"/>
                </a:solidFill>
              </a:rPr>
              <a:t>Indigenous Peoples and Local Communities </a:t>
            </a:r>
            <a:r>
              <a:rPr lang="en-GB" b="1" i="1" dirty="0" smtClean="0">
                <a:solidFill>
                  <a:srgbClr val="FF0000"/>
                </a:solidFill>
              </a:rPr>
              <a:t>and </a:t>
            </a:r>
            <a:r>
              <a:rPr lang="en-GB" b="1" i="1" dirty="0" smtClean="0">
                <a:solidFill>
                  <a:srgbClr val="FF0000"/>
                </a:solidFill>
              </a:rPr>
              <a:t>are permanent partners of the Convention</a:t>
            </a:r>
          </a:p>
          <a:p>
            <a:pPr marL="0" indent="0">
              <a:buNone/>
            </a:pPr>
            <a:endParaRPr lang="en-GB" dirty="0"/>
          </a:p>
          <a:p>
            <a:r>
              <a:rPr lang="en-GB" dirty="0" smtClean="0"/>
              <a:t>Biological </a:t>
            </a:r>
            <a:r>
              <a:rPr lang="en-GB" dirty="0" smtClean="0"/>
              <a:t>diversity and </a:t>
            </a:r>
            <a:r>
              <a:rPr lang="en-GB" dirty="0"/>
              <a:t>cultural diversity together increase resilience to social, environmental and climate changes. </a:t>
            </a:r>
            <a:endParaRPr lang="en-GB" dirty="0" smtClean="0"/>
          </a:p>
          <a:p>
            <a:pPr marL="0" indent="0">
              <a:buNone/>
            </a:pPr>
            <a:r>
              <a:rPr lang="en-GB" b="1" i="1" dirty="0" smtClean="0">
                <a:solidFill>
                  <a:srgbClr val="FF0000"/>
                </a:solidFill>
              </a:rPr>
              <a:t>Mainstreaming across global change agenda and society</a:t>
            </a:r>
            <a:endParaRPr lang="en-GB" b="1" i="1" dirty="0">
              <a:solidFill>
                <a:srgbClr val="FF0000"/>
              </a:solidFill>
            </a:endParaRPr>
          </a:p>
          <a:p>
            <a:endParaRPr lang="en-US" dirty="0"/>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707215"/>
            <a:ext cx="9036496" cy="1150785"/>
          </a:xfrm>
          <a:prstGeom prst="rect">
            <a:avLst/>
          </a:prstGeom>
        </p:spPr>
      </p:pic>
    </p:spTree>
    <p:extLst>
      <p:ext uri="{BB962C8B-B14F-4D97-AF65-F5344CB8AC3E}">
        <p14:creationId xmlns:p14="http://schemas.microsoft.com/office/powerpoint/2010/main" val="164926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0956"/>
          </a:xfrm>
        </p:spPr>
        <p:txBody>
          <a:bodyPr/>
          <a:lstStyle/>
          <a:p>
            <a:r>
              <a:rPr lang="en-US" dirty="0" smtClean="0"/>
              <a:t>Key Findings from LBO</a:t>
            </a:r>
            <a:endParaRPr lang="en-US" dirty="0"/>
          </a:p>
        </p:txBody>
      </p:sp>
      <p:sp>
        <p:nvSpPr>
          <p:cNvPr id="3" name="Content Placeholder 2"/>
          <p:cNvSpPr>
            <a:spLocks noGrp="1"/>
          </p:cNvSpPr>
          <p:nvPr>
            <p:ph idx="1"/>
          </p:nvPr>
        </p:nvSpPr>
        <p:spPr>
          <a:xfrm>
            <a:off x="398404" y="1145594"/>
            <a:ext cx="8644176" cy="4611739"/>
          </a:xfrm>
        </p:spPr>
        <p:txBody>
          <a:bodyPr>
            <a:normAutofit fontScale="55000" lnSpcReduction="20000"/>
          </a:bodyPr>
          <a:lstStyle/>
          <a:p>
            <a:pPr>
              <a:buFont typeface="Symbol" charset="0"/>
              <a:buChar char="·"/>
            </a:pPr>
            <a:endParaRPr lang="en-GB" sz="3400" dirty="0" smtClean="0"/>
          </a:p>
          <a:p>
            <a:pPr>
              <a:buFont typeface="Symbol" charset="0"/>
              <a:buChar char="·"/>
            </a:pPr>
            <a:r>
              <a:rPr lang="en-GB" sz="3400" dirty="0" smtClean="0"/>
              <a:t>Policy </a:t>
            </a:r>
            <a:r>
              <a:rPr lang="en-GB" sz="3400" dirty="0"/>
              <a:t>commitments on traditional knowledge and customary sustainable use must be translated into programmes and projects in partnerships with IPLCs. </a:t>
            </a:r>
            <a:endParaRPr lang="en-GB" sz="3400" dirty="0" smtClean="0"/>
          </a:p>
          <a:p>
            <a:pPr marL="0" indent="0">
              <a:buNone/>
            </a:pPr>
            <a:r>
              <a:rPr lang="en-GB" sz="3600" b="1" i="1" dirty="0" smtClean="0">
                <a:solidFill>
                  <a:srgbClr val="FF0000"/>
                </a:solidFill>
              </a:rPr>
              <a:t>Importance of Partnerships from policy to implementation</a:t>
            </a:r>
          </a:p>
          <a:p>
            <a:pPr marL="0" indent="0">
              <a:buNone/>
            </a:pPr>
            <a:endParaRPr lang="en-GB" sz="3400" dirty="0"/>
          </a:p>
          <a:p>
            <a:pPr>
              <a:buFont typeface="Symbol" charset="0"/>
              <a:buChar char="·"/>
            </a:pPr>
            <a:r>
              <a:rPr lang="en-GB" sz="3400" dirty="0" smtClean="0"/>
              <a:t>Recognising </a:t>
            </a:r>
            <a:r>
              <a:rPr lang="en-GB" sz="3400" dirty="0"/>
              <a:t>customary land tenure and traditional occupations, and protecting human rights </a:t>
            </a:r>
            <a:r>
              <a:rPr lang="en-GB" sz="3400" dirty="0" smtClean="0"/>
              <a:t>secure </a:t>
            </a:r>
            <a:r>
              <a:rPr lang="en-GB" sz="3400" dirty="0"/>
              <a:t>social wellbeing and ecosystem and climate benefits. </a:t>
            </a:r>
            <a:endParaRPr lang="en-GB" sz="3400" dirty="0" smtClean="0"/>
          </a:p>
          <a:p>
            <a:pPr marL="0" indent="0">
              <a:buNone/>
            </a:pPr>
            <a:endParaRPr lang="en-GB" sz="3400" dirty="0" smtClean="0"/>
          </a:p>
          <a:p>
            <a:pPr>
              <a:buFont typeface="Symbol" charset="0"/>
              <a:buChar char="·"/>
            </a:pPr>
            <a:r>
              <a:rPr lang="en-GB" sz="3400" dirty="0" smtClean="0"/>
              <a:t>Measures </a:t>
            </a:r>
            <a:r>
              <a:rPr lang="en-GB" sz="3400" dirty="0"/>
              <a:t>are needed to counter the rise in assassinations of environmental and human rights defenders. </a:t>
            </a:r>
            <a:endParaRPr lang="en-GB" sz="3400" dirty="0" smtClean="0"/>
          </a:p>
          <a:p>
            <a:pPr marL="0" indent="0">
              <a:buNone/>
            </a:pPr>
            <a:r>
              <a:rPr lang="en-GB" sz="3600" b="1" i="1" dirty="0" smtClean="0">
                <a:solidFill>
                  <a:srgbClr val="FF0000"/>
                </a:solidFill>
              </a:rPr>
              <a:t>Consistency </a:t>
            </a:r>
            <a:r>
              <a:rPr lang="en-GB" sz="3600" b="1" i="1" dirty="0" smtClean="0">
                <a:solidFill>
                  <a:srgbClr val="FF0000"/>
                </a:solidFill>
              </a:rPr>
              <a:t>with international human rights obligations and UNDRIP</a:t>
            </a:r>
          </a:p>
          <a:p>
            <a:pPr marL="0" indent="0">
              <a:buNone/>
            </a:pPr>
            <a:endParaRPr lang="en-GB" sz="3400" dirty="0"/>
          </a:p>
          <a:p>
            <a:r>
              <a:rPr lang="en-GB" sz="3400" dirty="0" smtClean="0"/>
              <a:t>Community</a:t>
            </a:r>
            <a:r>
              <a:rPr lang="en-GB" sz="3400" dirty="0"/>
              <a:t>-based mapping and monitoring complement wider data and reporting systems and promote accountability for social, biodiversity, development and climate commitments. </a:t>
            </a:r>
            <a:endParaRPr lang="en-GB" sz="3400" dirty="0" smtClean="0"/>
          </a:p>
          <a:p>
            <a:pPr marL="0" indent="0">
              <a:buNone/>
            </a:pPr>
            <a:r>
              <a:rPr lang="en-GB" sz="3600" b="1" i="1" dirty="0">
                <a:solidFill>
                  <a:srgbClr val="FF0000"/>
                </a:solidFill>
              </a:rPr>
              <a:t>E</a:t>
            </a:r>
            <a:r>
              <a:rPr lang="en-GB" sz="3600" b="1" i="1" dirty="0" smtClean="0">
                <a:solidFill>
                  <a:srgbClr val="FF0000"/>
                </a:solidFill>
              </a:rPr>
              <a:t>vidence base and monitoring through Local Biodiversity Outlooks</a:t>
            </a:r>
            <a:endParaRPr lang="en-GB" sz="3600" b="1" i="1" dirty="0">
              <a:solidFill>
                <a:srgbClr val="FF0000"/>
              </a:solidFill>
            </a:endParaRPr>
          </a:p>
          <a:p>
            <a:endParaRPr lang="en-US" dirty="0"/>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707215"/>
            <a:ext cx="9036496" cy="1150785"/>
          </a:xfrm>
          <a:prstGeom prst="rect">
            <a:avLst/>
          </a:prstGeom>
        </p:spPr>
      </p:pic>
    </p:spTree>
    <p:extLst>
      <p:ext uri="{BB962C8B-B14F-4D97-AF65-F5344CB8AC3E}">
        <p14:creationId xmlns:p14="http://schemas.microsoft.com/office/powerpoint/2010/main" val="30267440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223419" y="317474"/>
            <a:ext cx="8234781" cy="1058242"/>
          </a:xfrm>
          <a:prstGeom prst="rect">
            <a:avLst/>
          </a:prstGeom>
          <a:noFill/>
          <a:ln>
            <a:noFill/>
          </a:ln>
        </p:spPr>
        <p:txBody>
          <a:bodyPr spcFirstLastPara="1" wrap="square" lIns="91425" tIns="45700" rIns="91425" bIns="45700" anchor="ctr" anchorCtr="0">
            <a:noAutofit/>
          </a:bodyPr>
          <a:lstStyle/>
          <a:p>
            <a:pPr>
              <a:buClr>
                <a:schemeClr val="dk2"/>
              </a:buClr>
              <a:buSzPts val="2400"/>
            </a:pPr>
            <a:r>
              <a:rPr lang="en-US" sz="2400" b="1" i="1" dirty="0" smtClean="0"/>
              <a:t>What are the c</a:t>
            </a:r>
            <a:r>
              <a:rPr lang="en-US" sz="2400" b="1" i="1" dirty="0" smtClean="0">
                <a:solidFill>
                  <a:schemeClr val="dk1"/>
                </a:solidFill>
              </a:rPr>
              <a:t>ontributions of IPLCs to the </a:t>
            </a:r>
            <a:br>
              <a:rPr lang="en-US" sz="2400" b="1" i="1" dirty="0" smtClean="0">
                <a:solidFill>
                  <a:schemeClr val="dk1"/>
                </a:solidFill>
              </a:rPr>
            </a:br>
            <a:r>
              <a:rPr lang="en-US" sz="2400" b="1" i="1" dirty="0" smtClean="0">
                <a:solidFill>
                  <a:schemeClr val="dk1"/>
                </a:solidFill>
              </a:rPr>
              <a:t>achievement of the Sustainable Development Goals?</a:t>
            </a:r>
            <a:r>
              <a:rPr lang="en-US" sz="2400" i="1" dirty="0" smtClean="0">
                <a:solidFill>
                  <a:schemeClr val="dk1"/>
                </a:solidFill>
              </a:rPr>
              <a:t/>
            </a:r>
            <a:br>
              <a:rPr lang="en-US" sz="2400" i="1" dirty="0" smtClean="0">
                <a:solidFill>
                  <a:schemeClr val="dk1"/>
                </a:solidFill>
              </a:rPr>
            </a:br>
            <a:endParaRPr sz="2400" dirty="0"/>
          </a:p>
        </p:txBody>
      </p:sp>
      <p:sp>
        <p:nvSpPr>
          <p:cNvPr id="103" name="Google Shape;103;p16"/>
          <p:cNvSpPr txBox="1">
            <a:spLocks noGrp="1"/>
          </p:cNvSpPr>
          <p:nvPr>
            <p:ph type="body" idx="1"/>
          </p:nvPr>
        </p:nvSpPr>
        <p:spPr>
          <a:xfrm>
            <a:off x="423319" y="1164068"/>
            <a:ext cx="8583983" cy="5693932"/>
          </a:xfrm>
          <a:prstGeom prst="rect">
            <a:avLst/>
          </a:prstGeom>
          <a:noFill/>
          <a:ln>
            <a:noFill/>
          </a:ln>
        </p:spPr>
        <p:txBody>
          <a:bodyPr spcFirstLastPara="1" wrap="square" lIns="91425" tIns="45700" rIns="91425" bIns="45700" anchor="t" anchorCtr="0">
            <a:noAutofit/>
          </a:bodyPr>
          <a:lstStyle/>
          <a:p>
            <a:pPr marL="400050"/>
            <a:r>
              <a:rPr lang="en-US" sz="2000" dirty="0" smtClean="0"/>
              <a:t>92% of SDG Targets are directly linked to human rights and require monitoring based on disaggregated data on status of those being “left behind”</a:t>
            </a:r>
          </a:p>
          <a:p>
            <a:pPr marL="514350" indent="-457200"/>
            <a:r>
              <a:rPr lang="en-US" sz="2000" dirty="0" smtClean="0"/>
              <a:t>Indigenous Peoples are undertaking community</a:t>
            </a:r>
            <a:r>
              <a:rPr lang="en-US" sz="2000" dirty="0"/>
              <a:t>-based monitoring of implementation of UNDRIP, CBD Strategic Plan, </a:t>
            </a:r>
            <a:r>
              <a:rPr lang="en-US" sz="2000" dirty="0" smtClean="0"/>
              <a:t>SDGs and Paris </a:t>
            </a:r>
            <a:r>
              <a:rPr lang="en-US" sz="2000" dirty="0"/>
              <a:t>CC </a:t>
            </a:r>
            <a:r>
              <a:rPr lang="en-US" sz="2000" dirty="0" smtClean="0"/>
              <a:t>commitments </a:t>
            </a:r>
          </a:p>
          <a:p>
            <a:pPr marL="571500" indent="-457200">
              <a:buFont typeface="Wingdings" charset="2"/>
              <a:buChar char="ü"/>
            </a:pPr>
            <a:r>
              <a:rPr lang="en-US" sz="2000" dirty="0" smtClean="0">
                <a:solidFill>
                  <a:srgbClr val="008000"/>
                </a:solidFill>
              </a:rPr>
              <a:t>Tools </a:t>
            </a:r>
            <a:r>
              <a:rPr lang="en-US" sz="2000" dirty="0">
                <a:solidFill>
                  <a:srgbClr val="008000"/>
                </a:solidFill>
              </a:rPr>
              <a:t>– Indigenous Navigator</a:t>
            </a:r>
          </a:p>
          <a:p>
            <a:pPr lvl="1" indent="-457200">
              <a:buFont typeface="Wingdings" charset="2"/>
              <a:buChar char="ü"/>
            </a:pPr>
            <a:r>
              <a:rPr lang="en-US" sz="2000" dirty="0">
                <a:solidFill>
                  <a:srgbClr val="008000"/>
                </a:solidFill>
              </a:rPr>
              <a:t>Community information systems – websites, databases</a:t>
            </a:r>
          </a:p>
          <a:p>
            <a:pPr marL="0" lvl="0" indent="0" algn="l" rtl="0">
              <a:lnSpc>
                <a:spcPct val="100000"/>
              </a:lnSpc>
              <a:spcBef>
                <a:spcPts val="640"/>
              </a:spcBef>
              <a:spcAft>
                <a:spcPts val="0"/>
              </a:spcAft>
              <a:buClr>
                <a:schemeClr val="dk1"/>
              </a:buClr>
              <a:buSzPts val="3200"/>
              <a:buNone/>
            </a:pPr>
            <a:endParaRPr lang="en-US" sz="3200" b="0" i="1" u="none" dirty="0" smtClean="0">
              <a:solidFill>
                <a:schemeClr val="dk1"/>
              </a:solidFill>
              <a:latin typeface="Arial"/>
              <a:ea typeface="Arial"/>
              <a:cs typeface="Arial"/>
              <a:sym typeface="Arial"/>
            </a:endParaRPr>
          </a:p>
          <a:p>
            <a:pPr marL="0" indent="0">
              <a:spcBef>
                <a:spcPts val="640"/>
              </a:spcBef>
              <a:buSzPts val="3200"/>
              <a:buNone/>
            </a:pPr>
            <a:endParaRPr lang="en-US" sz="2000" dirty="0" smtClean="0"/>
          </a:p>
          <a:p>
            <a:pPr indent="-457200">
              <a:spcBef>
                <a:spcPts val="640"/>
              </a:spcBef>
              <a:buSzPts val="3200"/>
            </a:pPr>
            <a:r>
              <a:rPr lang="en-US" sz="2000" dirty="0" smtClean="0"/>
              <a:t>Ensure monitoring of SDG indicator </a:t>
            </a:r>
            <a:r>
              <a:rPr lang="en-US" sz="2000" dirty="0"/>
              <a:t>on </a:t>
            </a:r>
            <a:r>
              <a:rPr lang="en-US" sz="2000" dirty="0" smtClean="0"/>
              <a:t>secure customary and collective land </a:t>
            </a:r>
            <a:r>
              <a:rPr lang="en-US" sz="2000" dirty="0"/>
              <a:t>tenure of indigenous </a:t>
            </a:r>
            <a:r>
              <a:rPr lang="en-US" sz="2000" dirty="0" smtClean="0"/>
              <a:t>peoples</a:t>
            </a:r>
            <a:r>
              <a:rPr lang="en-US" sz="2000" dirty="0"/>
              <a:t> </a:t>
            </a:r>
            <a:r>
              <a:rPr lang="en-US" sz="2000" dirty="0" smtClean="0"/>
              <a:t>and </a:t>
            </a:r>
            <a:r>
              <a:rPr lang="en-US" sz="2000" dirty="0"/>
              <a:t>the practice of traditional occupations </a:t>
            </a:r>
            <a:r>
              <a:rPr lang="en-US" sz="2000" dirty="0" smtClean="0"/>
              <a:t>as </a:t>
            </a:r>
            <a:r>
              <a:rPr lang="en-US" sz="2000" dirty="0"/>
              <a:t>a cross-cutting </a:t>
            </a:r>
            <a:r>
              <a:rPr lang="en-US" sz="2000" dirty="0" smtClean="0"/>
              <a:t>elements under Goal 1- Ending Poverty; Goal 2 – Ending Hunger and Goal 5 – Gender Equality and Empowerment of Women and Girls</a:t>
            </a:r>
            <a:endParaRPr lang="en-US" sz="2000" dirty="0"/>
          </a:p>
          <a:p>
            <a:pPr indent="-457200">
              <a:spcBef>
                <a:spcPts val="640"/>
              </a:spcBef>
              <a:buSzPts val="3200"/>
            </a:pPr>
            <a:endParaRPr lang="en-US" sz="2000" b="0" i="1" u="none" dirty="0" smtClean="0">
              <a:solidFill>
                <a:schemeClr val="dk1"/>
              </a:solidFill>
              <a:latin typeface="Arial"/>
              <a:ea typeface="Arial"/>
              <a:cs typeface="Arial"/>
              <a:sym typeface="Arial"/>
            </a:endParaRPr>
          </a:p>
        </p:txBody>
      </p:sp>
      <p:pic>
        <p:nvPicPr>
          <p:cNvPr id="2" name="Picture 1"/>
          <p:cNvPicPr>
            <a:picLocks noChangeAspect="1"/>
          </p:cNvPicPr>
          <p:nvPr/>
        </p:nvPicPr>
        <p:blipFill>
          <a:blip r:embed="rId3"/>
          <a:stretch>
            <a:fillRect/>
          </a:stretch>
        </p:blipFill>
        <p:spPr>
          <a:xfrm>
            <a:off x="552667" y="3880223"/>
            <a:ext cx="8066593" cy="9053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67" y="155222"/>
            <a:ext cx="8815595" cy="997087"/>
          </a:xfrm>
        </p:spPr>
        <p:txBody>
          <a:bodyPr>
            <a:noAutofit/>
          </a:bodyPr>
          <a:lstStyle/>
          <a:p>
            <a:r>
              <a:rPr lang="en-US" sz="3200" b="1" dirty="0" smtClean="0">
                <a:solidFill>
                  <a:srgbClr val="008000"/>
                </a:solidFill>
              </a:rPr>
              <a:t>Virtuous Circles: Post-2020 Biodiversity Framework and Implementation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7831802"/>
              </p:ext>
            </p:extLst>
          </p:nvPr>
        </p:nvGraphicFramePr>
        <p:xfrm>
          <a:off x="339610" y="177657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29090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TotalTime>
  <Words>815</Words>
  <Application>Microsoft Macintosh PowerPoint</Application>
  <PresentationFormat>On-screen Show (4:3)</PresentationFormat>
  <Paragraphs>68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Indigenous peoples and local communities  in the work of the Convention and its Protocols  How can IPLCs transform CBD implementation towards the 2050 vision of living in harmony with nature?  Lessons from  Local Biodiversity Outlooks (LBO) </vt:lpstr>
      <vt:lpstr>PowerPoint Presentation</vt:lpstr>
      <vt:lpstr>Key Findings from LBO</vt:lpstr>
      <vt:lpstr>Key Findings from LBO</vt:lpstr>
      <vt:lpstr>What are the contributions of IPLCs to the  achievement of the Sustainable Development Goals? </vt:lpstr>
      <vt:lpstr>Virtuous Circles: Post-2020 Biodiversity Framework and Implementation</vt:lpstr>
    </vt:vector>
  </TitlesOfParts>
  <Company>FPP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peoples and local communities  in the work of the Convention and its Protocols</dc:title>
  <dc:creator>Joji Carino</dc:creator>
  <cp:lastModifiedBy>Joji Carino</cp:lastModifiedBy>
  <cp:revision>14</cp:revision>
  <dcterms:created xsi:type="dcterms:W3CDTF">2019-07-04T01:55:38Z</dcterms:created>
  <dcterms:modified xsi:type="dcterms:W3CDTF">2019-07-04T03:08:48Z</dcterms:modified>
</cp:coreProperties>
</file>